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17"/>
  </p:notesMasterIdLst>
  <p:handoutMasterIdLst>
    <p:handoutMasterId r:id="rId18"/>
  </p:handoutMasterIdLst>
  <p:sldIdLst>
    <p:sldId id="256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70" r:id="rId14"/>
    <p:sldId id="271" r:id="rId15"/>
    <p:sldId id="260" r:id="rId16"/>
  </p:sldIdLst>
  <p:sldSz cx="9906000" cy="6858000" type="A4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E1A"/>
    <a:srgbClr val="003300"/>
    <a:srgbClr val="00009A"/>
    <a:srgbClr val="00007A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434" y="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F5AB9-3463-4E65-AFD3-5431B79ADFDC}" type="datetimeFigureOut">
              <a:rPr lang="zh-TW" altLang="en-US" smtClean="0"/>
              <a:t>2017/3/31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0C45D-A6E0-411D-9D9F-B22D9F5136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2107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FF680-7B6B-4655-B6A1-33A8AD0AE8B4}" type="datetimeFigureOut">
              <a:rPr lang="zh-TW" altLang="en-US" smtClean="0"/>
              <a:t>2017/3/31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16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E9FB9-4D1E-4A88-8F87-B34AFE1690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95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712788" y="746125"/>
            <a:ext cx="5381625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E9FB9-4D1E-4A88-8F87-B34AFE16905A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70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742950" y="2130427"/>
            <a:ext cx="8420100" cy="1470025"/>
          </a:xfrm>
        </p:spPr>
        <p:txBody>
          <a:bodyPr/>
          <a:lstStyle>
            <a:lvl1pPr>
              <a:defRPr lang="zh-TW" altLang="en-US" sz="4400" b="0" kern="1200" dirty="0" smtClean="0">
                <a:solidFill>
                  <a:schemeClr val="accent3">
                    <a:lumMod val="50000"/>
                  </a:schemeClr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defRPr>
            </a:lvl1pPr>
          </a:lstStyle>
          <a:p>
            <a:r>
              <a:rPr lang="zh-TW" altLang="en-US" dirty="0" smtClean="0"/>
              <a:t>投影片標題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13043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3797300" y="6741368"/>
            <a:ext cx="2311400" cy="9157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7B3BD923-F43A-49A9-AC82-B0527E9D4E36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1307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2978" y="27307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2B556FD0-FE04-4B15-B0DA-A58B4B0AD14A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761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7E829372-03BD-4597-967B-51BDCFB4D47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09431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94620EBC-AF65-4706-A5F7-2A4320BC56A1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0516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90211" y="44450"/>
            <a:ext cx="2266686" cy="6553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88424" y="44450"/>
            <a:ext cx="6636676" cy="6553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8D855211-44BD-4C8C-87DF-CD8E06DA0A2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67550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8423" y="44450"/>
            <a:ext cx="9066742" cy="909638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95303" y="1196983"/>
            <a:ext cx="4447381" cy="54006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5107795" y="1196975"/>
            <a:ext cx="4449102" cy="26241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5107795" y="3973539"/>
            <a:ext cx="4449102" cy="262413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AC9A359B-3532-4991-BD1E-68B5CB5F9AA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94465184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8423" y="44450"/>
            <a:ext cx="9066742" cy="909638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95305" y="1196983"/>
            <a:ext cx="9061582" cy="54006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2E22D17D-6A0E-4A28-A14C-04BB3A3A3FA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7626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solidFill>
                  <a:schemeClr val="accent3">
                    <a:lumMod val="50000"/>
                  </a:schemeClr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3797300" y="6741368"/>
            <a:ext cx="2311400" cy="9157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7B3BD923-F43A-49A9-AC82-B0527E9D4E36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74016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51"/>
            <a:ext cx="84201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38594B29-1D2E-4C5D-82AD-B0745E73CF1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88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B9935059-7256-40AA-B391-13B7E1C6CC3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30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506" y="440692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5A2F57FD-DB57-4E19-8249-EFBFB062765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90405701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95303" y="1196983"/>
            <a:ext cx="4447381" cy="5400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07795" y="1196983"/>
            <a:ext cx="4449102" cy="5400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33090DB4-F83C-4EC5-BC56-576E1C721033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311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9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110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110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DECE4BA4-89C4-482A-AC97-8E0B7F40085D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668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2C7D65FF-B968-4B61-810F-2A029C469F78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466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buClr>
                <a:srgbClr val="000000"/>
              </a:buClr>
              <a:buSzPct val="100000"/>
              <a:buFont typeface="Times New Roman" pitchFamily="18" charset="0"/>
              <a:buNone/>
              <a:defRPr kumimoji="0" b="1" u="sng">
                <a:latin typeface="Arial Black" pitchFamily="34" charset="0"/>
              </a:defRPr>
            </a:lvl1pPr>
          </a:lstStyle>
          <a:p>
            <a:pPr>
              <a:defRPr/>
            </a:pPr>
            <a:fld id="{48890D81-CD39-44A1-910D-723BC9B5905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1251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3797300" y="6712538"/>
            <a:ext cx="2311400" cy="1491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7B3BD923-F43A-49A9-AC82-B0527E9D4E36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15118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accent3">
              <a:lumMod val="50000"/>
            </a:schemeClr>
          </a:solidFill>
          <a:latin typeface="微軟正黑體" pitchFamily="34" charset="-120"/>
          <a:ea typeface="微軟正黑體" pitchFamily="34" charset="-120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65000"/>
              <a:lumOff val="35000"/>
            </a:schemeClr>
          </a:solidFill>
          <a:latin typeface="Arial Unicode MS" pitchFamily="34" charset="-120"/>
          <a:ea typeface="Arial Unicode MS" pitchFamily="34" charset="-120"/>
          <a:cs typeface="Arial Unicode MS" pitchFamily="34" charset="-12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88871" y="44450"/>
            <a:ext cx="9066347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7171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223" y="1196980"/>
            <a:ext cx="906158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21"/>
          <p:cNvSpPr>
            <a:spLocks noChangeArrowheads="1"/>
          </p:cNvSpPr>
          <p:nvPr/>
        </p:nvSpPr>
        <p:spPr bwMode="auto">
          <a:xfrm>
            <a:off x="0" y="981077"/>
            <a:ext cx="9906000" cy="12382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TW" sz="2400" smtClean="0">
                <a:solidFill>
                  <a:prstClr val="black"/>
                </a:solidFill>
                <a:latin typeface="Times New Roman" pitchFamily="18" charset="0"/>
              </a:rPr>
              <a:t>   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42583" y="6553200"/>
            <a:ext cx="2063419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000" b="0" u="none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51279014-2CC4-4278-ADF8-3DD935720154}" type="slidenum">
              <a:rPr lang="zh-TW" altLang="en-US"/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TW"/>
          </a:p>
        </p:txBody>
      </p:sp>
      <p:grpSp>
        <p:nvGrpSpPr>
          <p:cNvPr id="7174" name="Group 23"/>
          <p:cNvGrpSpPr>
            <a:grpSpLocks/>
          </p:cNvGrpSpPr>
          <p:nvPr/>
        </p:nvGrpSpPr>
        <p:grpSpPr bwMode="auto">
          <a:xfrm>
            <a:off x="0" y="0"/>
            <a:ext cx="2084054" cy="725488"/>
            <a:chOff x="0" y="0"/>
            <a:chExt cx="1212" cy="457"/>
          </a:xfrm>
        </p:grpSpPr>
        <p:sp>
          <p:nvSpPr>
            <p:cNvPr id="7181" name="Freeform 24"/>
            <p:cNvSpPr>
              <a:spLocks/>
            </p:cNvSpPr>
            <p:nvPr userDrawn="1"/>
          </p:nvSpPr>
          <p:spPr bwMode="auto">
            <a:xfrm>
              <a:off x="833" y="94"/>
              <a:ext cx="360" cy="185"/>
            </a:xfrm>
            <a:custGeom>
              <a:avLst/>
              <a:gdLst>
                <a:gd name="T0" fmla="*/ 35814 w 306"/>
                <a:gd name="T1" fmla="*/ 27 h 185"/>
                <a:gd name="T2" fmla="*/ 33340 w 306"/>
                <a:gd name="T3" fmla="*/ 30 h 185"/>
                <a:gd name="T4" fmla="*/ 30609 w 306"/>
                <a:gd name="T5" fmla="*/ 32 h 185"/>
                <a:gd name="T6" fmla="*/ 28275 w 306"/>
                <a:gd name="T7" fmla="*/ 37 h 185"/>
                <a:gd name="T8" fmla="*/ 25876 w 306"/>
                <a:gd name="T9" fmla="*/ 42 h 185"/>
                <a:gd name="T10" fmla="*/ 23535 w 306"/>
                <a:gd name="T11" fmla="*/ 49 h 185"/>
                <a:gd name="T12" fmla="*/ 21355 w 306"/>
                <a:gd name="T13" fmla="*/ 56 h 185"/>
                <a:gd name="T14" fmla="*/ 19305 w 306"/>
                <a:gd name="T15" fmla="*/ 65 h 185"/>
                <a:gd name="T16" fmla="*/ 17671 w 306"/>
                <a:gd name="T17" fmla="*/ 76 h 185"/>
                <a:gd name="T18" fmla="*/ 15978 w 306"/>
                <a:gd name="T19" fmla="*/ 88 h 185"/>
                <a:gd name="T20" fmla="*/ 14572 w 306"/>
                <a:gd name="T21" fmla="*/ 102 h 185"/>
                <a:gd name="T22" fmla="*/ 14287 w 306"/>
                <a:gd name="T23" fmla="*/ 106 h 185"/>
                <a:gd name="T24" fmla="*/ 14287 w 306"/>
                <a:gd name="T25" fmla="*/ 109 h 185"/>
                <a:gd name="T26" fmla="*/ 14287 w 306"/>
                <a:gd name="T27" fmla="*/ 113 h 185"/>
                <a:gd name="T28" fmla="*/ 14287 w 306"/>
                <a:gd name="T29" fmla="*/ 117 h 185"/>
                <a:gd name="T30" fmla="*/ 14572 w 306"/>
                <a:gd name="T31" fmla="*/ 120 h 185"/>
                <a:gd name="T32" fmla="*/ 14613 w 306"/>
                <a:gd name="T33" fmla="*/ 124 h 185"/>
                <a:gd name="T34" fmla="*/ 15020 w 306"/>
                <a:gd name="T35" fmla="*/ 127 h 185"/>
                <a:gd name="T36" fmla="*/ 15429 w 306"/>
                <a:gd name="T37" fmla="*/ 131 h 185"/>
                <a:gd name="T38" fmla="*/ 15646 w 306"/>
                <a:gd name="T39" fmla="*/ 133 h 185"/>
                <a:gd name="T40" fmla="*/ 16173 w 306"/>
                <a:gd name="T41" fmla="*/ 136 h 185"/>
                <a:gd name="T42" fmla="*/ 16808 w 306"/>
                <a:gd name="T43" fmla="*/ 139 h 185"/>
                <a:gd name="T44" fmla="*/ 17192 w 306"/>
                <a:gd name="T45" fmla="*/ 143 h 185"/>
                <a:gd name="T46" fmla="*/ 18152 w 306"/>
                <a:gd name="T47" fmla="*/ 145 h 185"/>
                <a:gd name="T48" fmla="*/ 18798 w 306"/>
                <a:gd name="T49" fmla="*/ 149 h 185"/>
                <a:gd name="T50" fmla="*/ 19639 w 306"/>
                <a:gd name="T51" fmla="*/ 150 h 185"/>
                <a:gd name="T52" fmla="*/ 20475 w 306"/>
                <a:gd name="T53" fmla="*/ 152 h 185"/>
                <a:gd name="T54" fmla="*/ 21355 w 306"/>
                <a:gd name="T55" fmla="*/ 155 h 185"/>
                <a:gd name="T56" fmla="*/ 22071 w 306"/>
                <a:gd name="T57" fmla="*/ 156 h 185"/>
                <a:gd name="T58" fmla="*/ 23105 w 306"/>
                <a:gd name="T59" fmla="*/ 157 h 185"/>
                <a:gd name="T60" fmla="*/ 23795 w 306"/>
                <a:gd name="T61" fmla="*/ 158 h 185"/>
                <a:gd name="T62" fmla="*/ 24687 w 306"/>
                <a:gd name="T63" fmla="*/ 158 h 185"/>
                <a:gd name="T64" fmla="*/ 24712 w 306"/>
                <a:gd name="T65" fmla="*/ 161 h 185"/>
                <a:gd name="T66" fmla="*/ 24687 w 306"/>
                <a:gd name="T67" fmla="*/ 163 h 185"/>
                <a:gd name="T68" fmla="*/ 24118 w 306"/>
                <a:gd name="T69" fmla="*/ 165 h 185"/>
                <a:gd name="T70" fmla="*/ 24034 w 306"/>
                <a:gd name="T71" fmla="*/ 169 h 185"/>
                <a:gd name="T72" fmla="*/ 23593 w 306"/>
                <a:gd name="T73" fmla="*/ 172 h 185"/>
                <a:gd name="T74" fmla="*/ 23535 w 306"/>
                <a:gd name="T75" fmla="*/ 176 h 185"/>
                <a:gd name="T76" fmla="*/ 23222 w 306"/>
                <a:gd name="T77" fmla="*/ 178 h 185"/>
                <a:gd name="T78" fmla="*/ 23105 w 306"/>
                <a:gd name="T79" fmla="*/ 181 h 185"/>
                <a:gd name="T80" fmla="*/ 22712 w 306"/>
                <a:gd name="T81" fmla="*/ 184 h 185"/>
                <a:gd name="T82" fmla="*/ 535 w 306"/>
                <a:gd name="T83" fmla="*/ 180 h 185"/>
                <a:gd name="T84" fmla="*/ 2311 w 306"/>
                <a:gd name="T85" fmla="*/ 162 h 185"/>
                <a:gd name="T86" fmla="*/ 3833 w 306"/>
                <a:gd name="T87" fmla="*/ 144 h 185"/>
                <a:gd name="T88" fmla="*/ 5496 w 306"/>
                <a:gd name="T89" fmla="*/ 127 h 185"/>
                <a:gd name="T90" fmla="*/ 7089 w 306"/>
                <a:gd name="T91" fmla="*/ 109 h 185"/>
                <a:gd name="T92" fmla="*/ 8774 w 306"/>
                <a:gd name="T93" fmla="*/ 93 h 185"/>
                <a:gd name="T94" fmla="*/ 10322 w 306"/>
                <a:gd name="T95" fmla="*/ 75 h 185"/>
                <a:gd name="T96" fmla="*/ 11919 w 306"/>
                <a:gd name="T97" fmla="*/ 57 h 185"/>
                <a:gd name="T98" fmla="*/ 13811 w 306"/>
                <a:gd name="T99" fmla="*/ 40 h 185"/>
                <a:gd name="T100" fmla="*/ 15429 w 306"/>
                <a:gd name="T101" fmla="*/ 23 h 185"/>
                <a:gd name="T102" fmla="*/ 17144 w 306"/>
                <a:gd name="T103" fmla="*/ 6 h 185"/>
                <a:gd name="T104" fmla="*/ 37622 w 306"/>
                <a:gd name="T105" fmla="*/ 26 h 1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06" h="185">
                  <a:moveTo>
                    <a:pt x="287" y="26"/>
                  </a:moveTo>
                  <a:lnTo>
                    <a:pt x="281" y="27"/>
                  </a:lnTo>
                  <a:lnTo>
                    <a:pt x="273" y="27"/>
                  </a:lnTo>
                  <a:lnTo>
                    <a:pt x="267" y="27"/>
                  </a:lnTo>
                  <a:lnTo>
                    <a:pt x="261" y="28"/>
                  </a:lnTo>
                  <a:lnTo>
                    <a:pt x="254" y="30"/>
                  </a:lnTo>
                  <a:lnTo>
                    <a:pt x="248" y="30"/>
                  </a:lnTo>
                  <a:lnTo>
                    <a:pt x="240" y="31"/>
                  </a:lnTo>
                  <a:lnTo>
                    <a:pt x="234" y="32"/>
                  </a:lnTo>
                  <a:lnTo>
                    <a:pt x="228" y="33"/>
                  </a:lnTo>
                  <a:lnTo>
                    <a:pt x="222" y="34"/>
                  </a:lnTo>
                  <a:lnTo>
                    <a:pt x="215" y="37"/>
                  </a:lnTo>
                  <a:lnTo>
                    <a:pt x="209" y="38"/>
                  </a:lnTo>
                  <a:lnTo>
                    <a:pt x="203" y="39"/>
                  </a:lnTo>
                  <a:lnTo>
                    <a:pt x="197" y="42"/>
                  </a:lnTo>
                  <a:lnTo>
                    <a:pt x="191" y="44"/>
                  </a:lnTo>
                  <a:lnTo>
                    <a:pt x="185" y="46"/>
                  </a:lnTo>
                  <a:lnTo>
                    <a:pt x="179" y="49"/>
                  </a:lnTo>
                  <a:lnTo>
                    <a:pt x="173" y="51"/>
                  </a:lnTo>
                  <a:lnTo>
                    <a:pt x="168" y="53"/>
                  </a:lnTo>
                  <a:lnTo>
                    <a:pt x="162" y="56"/>
                  </a:lnTo>
                  <a:lnTo>
                    <a:pt x="158" y="59"/>
                  </a:lnTo>
                  <a:lnTo>
                    <a:pt x="152" y="62"/>
                  </a:lnTo>
                  <a:lnTo>
                    <a:pt x="147" y="65"/>
                  </a:lnTo>
                  <a:lnTo>
                    <a:pt x="143" y="69"/>
                  </a:lnTo>
                  <a:lnTo>
                    <a:pt x="138" y="73"/>
                  </a:lnTo>
                  <a:lnTo>
                    <a:pt x="134" y="76"/>
                  </a:lnTo>
                  <a:lnTo>
                    <a:pt x="129" y="80"/>
                  </a:lnTo>
                  <a:lnTo>
                    <a:pt x="125" y="84"/>
                  </a:lnTo>
                  <a:lnTo>
                    <a:pt x="122" y="88"/>
                  </a:lnTo>
                  <a:lnTo>
                    <a:pt x="117" y="93"/>
                  </a:lnTo>
                  <a:lnTo>
                    <a:pt x="114" y="97"/>
                  </a:lnTo>
                  <a:lnTo>
                    <a:pt x="111" y="102"/>
                  </a:lnTo>
                  <a:lnTo>
                    <a:pt x="111" y="103"/>
                  </a:lnTo>
                  <a:lnTo>
                    <a:pt x="111" y="105"/>
                  </a:lnTo>
                  <a:lnTo>
                    <a:pt x="109" y="106"/>
                  </a:lnTo>
                  <a:lnTo>
                    <a:pt x="109" y="107"/>
                  </a:lnTo>
                  <a:lnTo>
                    <a:pt x="109" y="108"/>
                  </a:lnTo>
                  <a:lnTo>
                    <a:pt x="109" y="109"/>
                  </a:lnTo>
                  <a:lnTo>
                    <a:pt x="109" y="111"/>
                  </a:lnTo>
                  <a:lnTo>
                    <a:pt x="109" y="112"/>
                  </a:lnTo>
                  <a:lnTo>
                    <a:pt x="109" y="113"/>
                  </a:lnTo>
                  <a:lnTo>
                    <a:pt x="109" y="114"/>
                  </a:lnTo>
                  <a:lnTo>
                    <a:pt x="109" y="115"/>
                  </a:lnTo>
                  <a:lnTo>
                    <a:pt x="109" y="117"/>
                  </a:lnTo>
                  <a:lnTo>
                    <a:pt x="109" y="118"/>
                  </a:lnTo>
                  <a:lnTo>
                    <a:pt x="111" y="119"/>
                  </a:lnTo>
                  <a:lnTo>
                    <a:pt x="111" y="120"/>
                  </a:lnTo>
                  <a:lnTo>
                    <a:pt x="111" y="121"/>
                  </a:lnTo>
                  <a:lnTo>
                    <a:pt x="111" y="122"/>
                  </a:lnTo>
                  <a:lnTo>
                    <a:pt x="112" y="124"/>
                  </a:lnTo>
                  <a:lnTo>
                    <a:pt x="112" y="125"/>
                  </a:lnTo>
                  <a:lnTo>
                    <a:pt x="114" y="126"/>
                  </a:lnTo>
                  <a:lnTo>
                    <a:pt x="114" y="127"/>
                  </a:lnTo>
                  <a:lnTo>
                    <a:pt x="115" y="128"/>
                  </a:lnTo>
                  <a:lnTo>
                    <a:pt x="115" y="130"/>
                  </a:lnTo>
                  <a:lnTo>
                    <a:pt x="117" y="131"/>
                  </a:lnTo>
                  <a:lnTo>
                    <a:pt x="117" y="132"/>
                  </a:lnTo>
                  <a:lnTo>
                    <a:pt x="118" y="132"/>
                  </a:lnTo>
                  <a:lnTo>
                    <a:pt x="120" y="133"/>
                  </a:lnTo>
                  <a:lnTo>
                    <a:pt x="120" y="134"/>
                  </a:lnTo>
                  <a:lnTo>
                    <a:pt x="122" y="136"/>
                  </a:lnTo>
                  <a:lnTo>
                    <a:pt x="123" y="136"/>
                  </a:lnTo>
                  <a:lnTo>
                    <a:pt x="125" y="137"/>
                  </a:lnTo>
                  <a:lnTo>
                    <a:pt x="126" y="138"/>
                  </a:lnTo>
                  <a:lnTo>
                    <a:pt x="128" y="139"/>
                  </a:lnTo>
                  <a:lnTo>
                    <a:pt x="129" y="140"/>
                  </a:lnTo>
                  <a:lnTo>
                    <a:pt x="131" y="141"/>
                  </a:lnTo>
                  <a:lnTo>
                    <a:pt x="132" y="143"/>
                  </a:lnTo>
                  <a:lnTo>
                    <a:pt x="135" y="144"/>
                  </a:lnTo>
                  <a:lnTo>
                    <a:pt x="137" y="145"/>
                  </a:lnTo>
                  <a:lnTo>
                    <a:pt x="138" y="145"/>
                  </a:lnTo>
                  <a:lnTo>
                    <a:pt x="140" y="146"/>
                  </a:lnTo>
                  <a:lnTo>
                    <a:pt x="143" y="147"/>
                  </a:lnTo>
                  <a:lnTo>
                    <a:pt x="144" y="149"/>
                  </a:lnTo>
                  <a:lnTo>
                    <a:pt x="146" y="149"/>
                  </a:lnTo>
                  <a:lnTo>
                    <a:pt x="149" y="150"/>
                  </a:lnTo>
                  <a:lnTo>
                    <a:pt x="150" y="150"/>
                  </a:lnTo>
                  <a:lnTo>
                    <a:pt x="152" y="151"/>
                  </a:lnTo>
                  <a:lnTo>
                    <a:pt x="155" y="152"/>
                  </a:lnTo>
                  <a:lnTo>
                    <a:pt x="156" y="152"/>
                  </a:lnTo>
                  <a:lnTo>
                    <a:pt x="158" y="153"/>
                  </a:lnTo>
                  <a:lnTo>
                    <a:pt x="161" y="153"/>
                  </a:lnTo>
                  <a:lnTo>
                    <a:pt x="162" y="155"/>
                  </a:lnTo>
                  <a:lnTo>
                    <a:pt x="164" y="155"/>
                  </a:lnTo>
                  <a:lnTo>
                    <a:pt x="167" y="155"/>
                  </a:lnTo>
                  <a:lnTo>
                    <a:pt x="168" y="156"/>
                  </a:lnTo>
                  <a:lnTo>
                    <a:pt x="171" y="156"/>
                  </a:lnTo>
                  <a:lnTo>
                    <a:pt x="173" y="156"/>
                  </a:lnTo>
                  <a:lnTo>
                    <a:pt x="176" y="157"/>
                  </a:lnTo>
                  <a:lnTo>
                    <a:pt x="177" y="157"/>
                  </a:lnTo>
                  <a:lnTo>
                    <a:pt x="179" y="157"/>
                  </a:lnTo>
                  <a:lnTo>
                    <a:pt x="182" y="158"/>
                  </a:lnTo>
                  <a:lnTo>
                    <a:pt x="183" y="158"/>
                  </a:lnTo>
                  <a:lnTo>
                    <a:pt x="186" y="158"/>
                  </a:lnTo>
                  <a:lnTo>
                    <a:pt x="188" y="158"/>
                  </a:lnTo>
                  <a:lnTo>
                    <a:pt x="191" y="158"/>
                  </a:lnTo>
                  <a:lnTo>
                    <a:pt x="189" y="159"/>
                  </a:lnTo>
                  <a:lnTo>
                    <a:pt x="189" y="161"/>
                  </a:lnTo>
                  <a:lnTo>
                    <a:pt x="188" y="161"/>
                  </a:lnTo>
                  <a:lnTo>
                    <a:pt x="188" y="162"/>
                  </a:lnTo>
                  <a:lnTo>
                    <a:pt x="188" y="163"/>
                  </a:lnTo>
                  <a:lnTo>
                    <a:pt x="186" y="163"/>
                  </a:lnTo>
                  <a:lnTo>
                    <a:pt x="186" y="164"/>
                  </a:lnTo>
                  <a:lnTo>
                    <a:pt x="185" y="165"/>
                  </a:lnTo>
                  <a:lnTo>
                    <a:pt x="185" y="166"/>
                  </a:lnTo>
                  <a:lnTo>
                    <a:pt x="183" y="168"/>
                  </a:lnTo>
                  <a:lnTo>
                    <a:pt x="183" y="169"/>
                  </a:lnTo>
                  <a:lnTo>
                    <a:pt x="182" y="170"/>
                  </a:lnTo>
                  <a:lnTo>
                    <a:pt x="182" y="171"/>
                  </a:lnTo>
                  <a:lnTo>
                    <a:pt x="180" y="172"/>
                  </a:lnTo>
                  <a:lnTo>
                    <a:pt x="180" y="174"/>
                  </a:lnTo>
                  <a:lnTo>
                    <a:pt x="179" y="175"/>
                  </a:lnTo>
                  <a:lnTo>
                    <a:pt x="179" y="176"/>
                  </a:lnTo>
                  <a:lnTo>
                    <a:pt x="179" y="177"/>
                  </a:lnTo>
                  <a:lnTo>
                    <a:pt x="177" y="177"/>
                  </a:lnTo>
                  <a:lnTo>
                    <a:pt x="177" y="178"/>
                  </a:lnTo>
                  <a:lnTo>
                    <a:pt x="177" y="180"/>
                  </a:lnTo>
                  <a:lnTo>
                    <a:pt x="176" y="180"/>
                  </a:lnTo>
                  <a:lnTo>
                    <a:pt x="176" y="181"/>
                  </a:lnTo>
                  <a:lnTo>
                    <a:pt x="174" y="182"/>
                  </a:lnTo>
                  <a:lnTo>
                    <a:pt x="174" y="183"/>
                  </a:lnTo>
                  <a:lnTo>
                    <a:pt x="173" y="184"/>
                  </a:lnTo>
                  <a:lnTo>
                    <a:pt x="173" y="185"/>
                  </a:lnTo>
                  <a:lnTo>
                    <a:pt x="0" y="185"/>
                  </a:lnTo>
                  <a:lnTo>
                    <a:pt x="4" y="180"/>
                  </a:lnTo>
                  <a:lnTo>
                    <a:pt x="9" y="174"/>
                  </a:lnTo>
                  <a:lnTo>
                    <a:pt x="13" y="168"/>
                  </a:lnTo>
                  <a:lnTo>
                    <a:pt x="18" y="162"/>
                  </a:lnTo>
                  <a:lnTo>
                    <a:pt x="21" y="156"/>
                  </a:lnTo>
                  <a:lnTo>
                    <a:pt x="25" y="150"/>
                  </a:lnTo>
                  <a:lnTo>
                    <a:pt x="30" y="144"/>
                  </a:lnTo>
                  <a:lnTo>
                    <a:pt x="34" y="139"/>
                  </a:lnTo>
                  <a:lnTo>
                    <a:pt x="37" y="133"/>
                  </a:lnTo>
                  <a:lnTo>
                    <a:pt x="42" y="127"/>
                  </a:lnTo>
                  <a:lnTo>
                    <a:pt x="46" y="121"/>
                  </a:lnTo>
                  <a:lnTo>
                    <a:pt x="51" y="115"/>
                  </a:lnTo>
                  <a:lnTo>
                    <a:pt x="54" y="109"/>
                  </a:lnTo>
                  <a:lnTo>
                    <a:pt x="58" y="103"/>
                  </a:lnTo>
                  <a:lnTo>
                    <a:pt x="63" y="97"/>
                  </a:lnTo>
                  <a:lnTo>
                    <a:pt x="67" y="93"/>
                  </a:lnTo>
                  <a:lnTo>
                    <a:pt x="70" y="87"/>
                  </a:lnTo>
                  <a:lnTo>
                    <a:pt x="75" y="81"/>
                  </a:lnTo>
                  <a:lnTo>
                    <a:pt x="79" y="75"/>
                  </a:lnTo>
                  <a:lnTo>
                    <a:pt x="84" y="69"/>
                  </a:lnTo>
                  <a:lnTo>
                    <a:pt x="88" y="63"/>
                  </a:lnTo>
                  <a:lnTo>
                    <a:pt x="91" y="57"/>
                  </a:lnTo>
                  <a:lnTo>
                    <a:pt x="96" y="52"/>
                  </a:lnTo>
                  <a:lnTo>
                    <a:pt x="100" y="46"/>
                  </a:lnTo>
                  <a:lnTo>
                    <a:pt x="105" y="40"/>
                  </a:lnTo>
                  <a:lnTo>
                    <a:pt x="109" y="34"/>
                  </a:lnTo>
                  <a:lnTo>
                    <a:pt x="112" y="28"/>
                  </a:lnTo>
                  <a:lnTo>
                    <a:pt x="117" y="23"/>
                  </a:lnTo>
                  <a:lnTo>
                    <a:pt x="122" y="17"/>
                  </a:lnTo>
                  <a:lnTo>
                    <a:pt x="126" y="12"/>
                  </a:lnTo>
                  <a:lnTo>
                    <a:pt x="131" y="6"/>
                  </a:lnTo>
                  <a:lnTo>
                    <a:pt x="135" y="0"/>
                  </a:lnTo>
                  <a:lnTo>
                    <a:pt x="306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rgbClr val="33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2" name="Freeform 25"/>
            <p:cNvSpPr>
              <a:spLocks/>
            </p:cNvSpPr>
            <p:nvPr userDrawn="1"/>
          </p:nvSpPr>
          <p:spPr bwMode="auto">
            <a:xfrm>
              <a:off x="1012" y="133"/>
              <a:ext cx="200" cy="107"/>
            </a:xfrm>
            <a:custGeom>
              <a:avLst/>
              <a:gdLst>
                <a:gd name="T0" fmla="*/ 10262 w 171"/>
                <a:gd name="T1" fmla="*/ 107 h 107"/>
                <a:gd name="T2" fmla="*/ 9822 w 171"/>
                <a:gd name="T3" fmla="*/ 106 h 107"/>
                <a:gd name="T4" fmla="*/ 9585 w 171"/>
                <a:gd name="T5" fmla="*/ 104 h 107"/>
                <a:gd name="T6" fmla="*/ 9301 w 171"/>
                <a:gd name="T7" fmla="*/ 102 h 107"/>
                <a:gd name="T8" fmla="*/ 8895 w 171"/>
                <a:gd name="T9" fmla="*/ 101 h 107"/>
                <a:gd name="T10" fmla="*/ 8547 w 171"/>
                <a:gd name="T11" fmla="*/ 99 h 107"/>
                <a:gd name="T12" fmla="*/ 8242 w 171"/>
                <a:gd name="T13" fmla="*/ 98 h 107"/>
                <a:gd name="T14" fmla="*/ 7952 w 171"/>
                <a:gd name="T15" fmla="*/ 97 h 107"/>
                <a:gd name="T16" fmla="*/ 7605 w 171"/>
                <a:gd name="T17" fmla="*/ 94 h 107"/>
                <a:gd name="T18" fmla="*/ 7180 w 171"/>
                <a:gd name="T19" fmla="*/ 93 h 107"/>
                <a:gd name="T20" fmla="*/ 7007 w 171"/>
                <a:gd name="T21" fmla="*/ 91 h 107"/>
                <a:gd name="T22" fmla="*/ 6518 w 171"/>
                <a:gd name="T23" fmla="*/ 89 h 107"/>
                <a:gd name="T24" fmla="*/ 6248 w 171"/>
                <a:gd name="T25" fmla="*/ 88 h 107"/>
                <a:gd name="T26" fmla="*/ 5991 w 171"/>
                <a:gd name="T27" fmla="*/ 86 h 107"/>
                <a:gd name="T28" fmla="*/ 5573 w 171"/>
                <a:gd name="T29" fmla="*/ 85 h 107"/>
                <a:gd name="T30" fmla="*/ 5242 w 171"/>
                <a:gd name="T31" fmla="*/ 83 h 107"/>
                <a:gd name="T32" fmla="*/ 5122 w 171"/>
                <a:gd name="T33" fmla="*/ 81 h 107"/>
                <a:gd name="T34" fmla="*/ 4752 w 171"/>
                <a:gd name="T35" fmla="*/ 80 h 107"/>
                <a:gd name="T36" fmla="*/ 4404 w 171"/>
                <a:gd name="T37" fmla="*/ 78 h 107"/>
                <a:gd name="T38" fmla="*/ 4063 w 171"/>
                <a:gd name="T39" fmla="*/ 76 h 107"/>
                <a:gd name="T40" fmla="*/ 3765 w 171"/>
                <a:gd name="T41" fmla="*/ 75 h 107"/>
                <a:gd name="T42" fmla="*/ 3339 w 171"/>
                <a:gd name="T43" fmla="*/ 73 h 107"/>
                <a:gd name="T44" fmla="*/ 3201 w 171"/>
                <a:gd name="T45" fmla="*/ 72 h 107"/>
                <a:gd name="T46" fmla="*/ 2752 w 171"/>
                <a:gd name="T47" fmla="*/ 69 h 107"/>
                <a:gd name="T48" fmla="*/ 2395 w 171"/>
                <a:gd name="T49" fmla="*/ 68 h 107"/>
                <a:gd name="T50" fmla="*/ 2048 w 171"/>
                <a:gd name="T51" fmla="*/ 67 h 107"/>
                <a:gd name="T52" fmla="*/ 1751 w 171"/>
                <a:gd name="T53" fmla="*/ 64 h 107"/>
                <a:gd name="T54" fmla="*/ 1471 w 171"/>
                <a:gd name="T55" fmla="*/ 63 h 107"/>
                <a:gd name="T56" fmla="*/ 1094 w 171"/>
                <a:gd name="T57" fmla="*/ 61 h 107"/>
                <a:gd name="T58" fmla="*/ 787 w 171"/>
                <a:gd name="T59" fmla="*/ 60 h 107"/>
                <a:gd name="T60" fmla="*/ 492 w 171"/>
                <a:gd name="T61" fmla="*/ 58 h 107"/>
                <a:gd name="T62" fmla="*/ 1 w 171"/>
                <a:gd name="T63" fmla="*/ 56 h 107"/>
                <a:gd name="T64" fmla="*/ 0 w 171"/>
                <a:gd name="T65" fmla="*/ 55 h 107"/>
                <a:gd name="T66" fmla="*/ 18772 w 171"/>
                <a:gd name="T67" fmla="*/ 0 h 107"/>
                <a:gd name="T68" fmla="*/ 10262 w 171"/>
                <a:gd name="T69" fmla="*/ 107 h 1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71" h="107">
                  <a:moveTo>
                    <a:pt x="93" y="107"/>
                  </a:moveTo>
                  <a:lnTo>
                    <a:pt x="90" y="106"/>
                  </a:lnTo>
                  <a:lnTo>
                    <a:pt x="87" y="104"/>
                  </a:lnTo>
                  <a:lnTo>
                    <a:pt x="84" y="102"/>
                  </a:lnTo>
                  <a:lnTo>
                    <a:pt x="81" y="101"/>
                  </a:lnTo>
                  <a:lnTo>
                    <a:pt x="78" y="99"/>
                  </a:lnTo>
                  <a:lnTo>
                    <a:pt x="75" y="98"/>
                  </a:lnTo>
                  <a:lnTo>
                    <a:pt x="72" y="97"/>
                  </a:lnTo>
                  <a:lnTo>
                    <a:pt x="69" y="94"/>
                  </a:lnTo>
                  <a:lnTo>
                    <a:pt x="66" y="93"/>
                  </a:lnTo>
                  <a:lnTo>
                    <a:pt x="63" y="91"/>
                  </a:lnTo>
                  <a:lnTo>
                    <a:pt x="60" y="89"/>
                  </a:lnTo>
                  <a:lnTo>
                    <a:pt x="57" y="88"/>
                  </a:lnTo>
                  <a:lnTo>
                    <a:pt x="54" y="86"/>
                  </a:lnTo>
                  <a:lnTo>
                    <a:pt x="51" y="85"/>
                  </a:lnTo>
                  <a:lnTo>
                    <a:pt x="48" y="83"/>
                  </a:lnTo>
                  <a:lnTo>
                    <a:pt x="46" y="81"/>
                  </a:lnTo>
                  <a:lnTo>
                    <a:pt x="43" y="80"/>
                  </a:lnTo>
                  <a:lnTo>
                    <a:pt x="40" y="78"/>
                  </a:lnTo>
                  <a:lnTo>
                    <a:pt x="37" y="76"/>
                  </a:lnTo>
                  <a:lnTo>
                    <a:pt x="34" y="75"/>
                  </a:lnTo>
                  <a:lnTo>
                    <a:pt x="31" y="73"/>
                  </a:lnTo>
                  <a:lnTo>
                    <a:pt x="28" y="72"/>
                  </a:lnTo>
                  <a:lnTo>
                    <a:pt x="25" y="69"/>
                  </a:lnTo>
                  <a:lnTo>
                    <a:pt x="22" y="68"/>
                  </a:lnTo>
                  <a:lnTo>
                    <a:pt x="19" y="67"/>
                  </a:lnTo>
                  <a:lnTo>
                    <a:pt x="16" y="64"/>
                  </a:lnTo>
                  <a:lnTo>
                    <a:pt x="13" y="63"/>
                  </a:lnTo>
                  <a:lnTo>
                    <a:pt x="10" y="61"/>
                  </a:lnTo>
                  <a:lnTo>
                    <a:pt x="7" y="60"/>
                  </a:lnTo>
                  <a:lnTo>
                    <a:pt x="4" y="58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171" y="0"/>
                  </a:lnTo>
                  <a:lnTo>
                    <a:pt x="93" y="107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3" name="Freeform 26"/>
            <p:cNvSpPr>
              <a:spLocks/>
            </p:cNvSpPr>
            <p:nvPr userDrawn="1"/>
          </p:nvSpPr>
          <p:spPr bwMode="auto">
            <a:xfrm>
              <a:off x="0" y="0"/>
              <a:ext cx="967" cy="279"/>
            </a:xfrm>
            <a:custGeom>
              <a:avLst/>
              <a:gdLst>
                <a:gd name="T0" fmla="*/ 0 w 824"/>
                <a:gd name="T1" fmla="*/ 0 h 279"/>
                <a:gd name="T2" fmla="*/ 100141 w 824"/>
                <a:gd name="T3" fmla="*/ 0 h 279"/>
                <a:gd name="T4" fmla="*/ 76197 w 824"/>
                <a:gd name="T5" fmla="*/ 279 h 279"/>
                <a:gd name="T6" fmla="*/ 0 w 824"/>
                <a:gd name="T7" fmla="*/ 279 h 279"/>
                <a:gd name="T8" fmla="*/ 0 w 824"/>
                <a:gd name="T9" fmla="*/ 0 h 2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24" h="279">
                  <a:moveTo>
                    <a:pt x="0" y="0"/>
                  </a:moveTo>
                  <a:lnTo>
                    <a:pt x="824" y="0"/>
                  </a:lnTo>
                  <a:lnTo>
                    <a:pt x="626" y="279"/>
                  </a:lnTo>
                  <a:lnTo>
                    <a:pt x="0" y="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4" name="Freeform 27"/>
            <p:cNvSpPr>
              <a:spLocks noEditPoints="1"/>
            </p:cNvSpPr>
            <p:nvPr userDrawn="1"/>
          </p:nvSpPr>
          <p:spPr bwMode="auto">
            <a:xfrm>
              <a:off x="104" y="132"/>
              <a:ext cx="144" cy="95"/>
            </a:xfrm>
            <a:custGeom>
              <a:avLst/>
              <a:gdLst>
                <a:gd name="T0" fmla="*/ 6252 w 122"/>
                <a:gd name="T1" fmla="*/ 55 h 95"/>
                <a:gd name="T2" fmla="*/ 7456 w 122"/>
                <a:gd name="T3" fmla="*/ 48 h 95"/>
                <a:gd name="T4" fmla="*/ 6985 w 122"/>
                <a:gd name="T5" fmla="*/ 39 h 95"/>
                <a:gd name="T6" fmla="*/ 5268 w 122"/>
                <a:gd name="T7" fmla="*/ 38 h 95"/>
                <a:gd name="T8" fmla="*/ 4248 w 122"/>
                <a:gd name="T9" fmla="*/ 38 h 95"/>
                <a:gd name="T10" fmla="*/ 5268 w 122"/>
                <a:gd name="T11" fmla="*/ 30 h 95"/>
                <a:gd name="T12" fmla="*/ 6218 w 122"/>
                <a:gd name="T13" fmla="*/ 21 h 95"/>
                <a:gd name="T14" fmla="*/ 4818 w 122"/>
                <a:gd name="T15" fmla="*/ 12 h 95"/>
                <a:gd name="T16" fmla="*/ 4248 w 122"/>
                <a:gd name="T17" fmla="*/ 20 h 95"/>
                <a:gd name="T18" fmla="*/ 3458 w 122"/>
                <a:gd name="T19" fmla="*/ 24 h 95"/>
                <a:gd name="T20" fmla="*/ 3254 w 122"/>
                <a:gd name="T21" fmla="*/ 19 h 95"/>
                <a:gd name="T22" fmla="*/ 3974 w 122"/>
                <a:gd name="T23" fmla="*/ 13 h 95"/>
                <a:gd name="T24" fmla="*/ 4534 w 122"/>
                <a:gd name="T25" fmla="*/ 6 h 95"/>
                <a:gd name="T26" fmla="*/ 2583 w 122"/>
                <a:gd name="T27" fmla="*/ 6 h 95"/>
                <a:gd name="T28" fmla="*/ 1854 w 122"/>
                <a:gd name="T29" fmla="*/ 13 h 95"/>
                <a:gd name="T30" fmla="*/ 956 w 122"/>
                <a:gd name="T31" fmla="*/ 15 h 95"/>
                <a:gd name="T32" fmla="*/ 810 w 122"/>
                <a:gd name="T33" fmla="*/ 26 h 95"/>
                <a:gd name="T34" fmla="*/ 1854 w 122"/>
                <a:gd name="T35" fmla="*/ 30 h 95"/>
                <a:gd name="T36" fmla="*/ 2583 w 122"/>
                <a:gd name="T37" fmla="*/ 37 h 95"/>
                <a:gd name="T38" fmla="*/ 1782 w 122"/>
                <a:gd name="T39" fmla="*/ 43 h 95"/>
                <a:gd name="T40" fmla="*/ 1 w 122"/>
                <a:gd name="T41" fmla="*/ 49 h 95"/>
                <a:gd name="T42" fmla="*/ 1331 w 122"/>
                <a:gd name="T43" fmla="*/ 58 h 95"/>
                <a:gd name="T44" fmla="*/ 956 w 122"/>
                <a:gd name="T45" fmla="*/ 68 h 95"/>
                <a:gd name="T46" fmla="*/ 581 w 122"/>
                <a:gd name="T47" fmla="*/ 77 h 95"/>
                <a:gd name="T48" fmla="*/ 1 w 122"/>
                <a:gd name="T49" fmla="*/ 87 h 95"/>
                <a:gd name="T50" fmla="*/ 1854 w 122"/>
                <a:gd name="T51" fmla="*/ 84 h 95"/>
                <a:gd name="T52" fmla="*/ 2336 w 122"/>
                <a:gd name="T53" fmla="*/ 75 h 95"/>
                <a:gd name="T54" fmla="*/ 2583 w 122"/>
                <a:gd name="T55" fmla="*/ 65 h 95"/>
                <a:gd name="T56" fmla="*/ 5268 w 122"/>
                <a:gd name="T57" fmla="*/ 61 h 95"/>
                <a:gd name="T58" fmla="*/ 7021 w 122"/>
                <a:gd name="T59" fmla="*/ 4 h 95"/>
                <a:gd name="T60" fmla="*/ 8245 w 122"/>
                <a:gd name="T61" fmla="*/ 20 h 95"/>
                <a:gd name="T62" fmla="*/ 7456 w 122"/>
                <a:gd name="T63" fmla="*/ 27 h 95"/>
                <a:gd name="T64" fmla="*/ 6985 w 122"/>
                <a:gd name="T65" fmla="*/ 33 h 95"/>
                <a:gd name="T66" fmla="*/ 7456 w 122"/>
                <a:gd name="T67" fmla="*/ 40 h 95"/>
                <a:gd name="T68" fmla="*/ 8287 w 122"/>
                <a:gd name="T69" fmla="*/ 49 h 95"/>
                <a:gd name="T70" fmla="*/ 10388 w 122"/>
                <a:gd name="T71" fmla="*/ 46 h 95"/>
                <a:gd name="T72" fmla="*/ 9577 w 122"/>
                <a:gd name="T73" fmla="*/ 39 h 95"/>
                <a:gd name="T74" fmla="*/ 8710 w 122"/>
                <a:gd name="T75" fmla="*/ 33 h 95"/>
                <a:gd name="T76" fmla="*/ 9577 w 122"/>
                <a:gd name="T77" fmla="*/ 27 h 95"/>
                <a:gd name="T78" fmla="*/ 10224 w 122"/>
                <a:gd name="T79" fmla="*/ 20 h 95"/>
                <a:gd name="T80" fmla="*/ 12135 w 122"/>
                <a:gd name="T81" fmla="*/ 17 h 95"/>
                <a:gd name="T82" fmla="*/ 11487 w 122"/>
                <a:gd name="T83" fmla="*/ 24 h 95"/>
                <a:gd name="T84" fmla="*/ 10388 w 122"/>
                <a:gd name="T85" fmla="*/ 31 h 95"/>
                <a:gd name="T86" fmla="*/ 10614 w 122"/>
                <a:gd name="T87" fmla="*/ 37 h 95"/>
                <a:gd name="T88" fmla="*/ 11487 w 122"/>
                <a:gd name="T89" fmla="*/ 42 h 95"/>
                <a:gd name="T90" fmla="*/ 12261 w 122"/>
                <a:gd name="T91" fmla="*/ 51 h 95"/>
                <a:gd name="T92" fmla="*/ 13737 w 122"/>
                <a:gd name="T93" fmla="*/ 45 h 95"/>
                <a:gd name="T94" fmla="*/ 13031 w 122"/>
                <a:gd name="T95" fmla="*/ 38 h 95"/>
                <a:gd name="T96" fmla="*/ 12261 w 122"/>
                <a:gd name="T97" fmla="*/ 32 h 95"/>
                <a:gd name="T98" fmla="*/ 13151 w 122"/>
                <a:gd name="T99" fmla="*/ 26 h 95"/>
                <a:gd name="T100" fmla="*/ 13737 w 122"/>
                <a:gd name="T101" fmla="*/ 19 h 95"/>
                <a:gd name="T102" fmla="*/ 15127 w 122"/>
                <a:gd name="T103" fmla="*/ 19 h 95"/>
                <a:gd name="T104" fmla="*/ 14472 w 122"/>
                <a:gd name="T105" fmla="*/ 27 h 95"/>
                <a:gd name="T106" fmla="*/ 14022 w 122"/>
                <a:gd name="T107" fmla="*/ 35 h 95"/>
                <a:gd name="T108" fmla="*/ 14971 w 122"/>
                <a:gd name="T109" fmla="*/ 40 h 95"/>
                <a:gd name="T110" fmla="*/ 15748 w 122"/>
                <a:gd name="T111" fmla="*/ 49 h 95"/>
                <a:gd name="T112" fmla="*/ 17454 w 122"/>
                <a:gd name="T113" fmla="*/ 46 h 95"/>
                <a:gd name="T114" fmla="*/ 16551 w 122"/>
                <a:gd name="T115" fmla="*/ 38 h 95"/>
                <a:gd name="T116" fmla="*/ 15748 w 122"/>
                <a:gd name="T117" fmla="*/ 32 h 95"/>
                <a:gd name="T118" fmla="*/ 16658 w 122"/>
                <a:gd name="T119" fmla="*/ 24 h 95"/>
                <a:gd name="T120" fmla="*/ 17454 w 122"/>
                <a:gd name="T121" fmla="*/ 18 h 95"/>
                <a:gd name="T122" fmla="*/ 13558 w 122"/>
                <a:gd name="T123" fmla="*/ 64 h 9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22" h="95">
                  <a:moveTo>
                    <a:pt x="22" y="54"/>
                  </a:moveTo>
                  <a:lnTo>
                    <a:pt x="22" y="95"/>
                  </a:lnTo>
                  <a:lnTo>
                    <a:pt x="34" y="95"/>
                  </a:lnTo>
                  <a:lnTo>
                    <a:pt x="34" y="52"/>
                  </a:lnTo>
                  <a:lnTo>
                    <a:pt x="42" y="51"/>
                  </a:lnTo>
                  <a:lnTo>
                    <a:pt x="42" y="52"/>
                  </a:lnTo>
                  <a:lnTo>
                    <a:pt x="42" y="54"/>
                  </a:lnTo>
                  <a:lnTo>
                    <a:pt x="43" y="55"/>
                  </a:lnTo>
                  <a:lnTo>
                    <a:pt x="43" y="56"/>
                  </a:lnTo>
                  <a:lnTo>
                    <a:pt x="54" y="54"/>
                  </a:lnTo>
                  <a:lnTo>
                    <a:pt x="54" y="52"/>
                  </a:lnTo>
                  <a:lnTo>
                    <a:pt x="54" y="51"/>
                  </a:lnTo>
                  <a:lnTo>
                    <a:pt x="52" y="51"/>
                  </a:lnTo>
                  <a:lnTo>
                    <a:pt x="52" y="50"/>
                  </a:lnTo>
                  <a:lnTo>
                    <a:pt x="52" y="49"/>
                  </a:lnTo>
                  <a:lnTo>
                    <a:pt x="52" y="48"/>
                  </a:lnTo>
                  <a:lnTo>
                    <a:pt x="51" y="48"/>
                  </a:lnTo>
                  <a:lnTo>
                    <a:pt x="51" y="46"/>
                  </a:lnTo>
                  <a:lnTo>
                    <a:pt x="51" y="45"/>
                  </a:lnTo>
                  <a:lnTo>
                    <a:pt x="49" y="44"/>
                  </a:lnTo>
                  <a:lnTo>
                    <a:pt x="49" y="43"/>
                  </a:lnTo>
                  <a:lnTo>
                    <a:pt x="49" y="42"/>
                  </a:lnTo>
                  <a:lnTo>
                    <a:pt x="48" y="40"/>
                  </a:lnTo>
                  <a:lnTo>
                    <a:pt x="48" y="39"/>
                  </a:lnTo>
                  <a:lnTo>
                    <a:pt x="46" y="38"/>
                  </a:lnTo>
                  <a:lnTo>
                    <a:pt x="46" y="37"/>
                  </a:lnTo>
                  <a:lnTo>
                    <a:pt x="46" y="36"/>
                  </a:lnTo>
                  <a:lnTo>
                    <a:pt x="45" y="35"/>
                  </a:lnTo>
                  <a:lnTo>
                    <a:pt x="45" y="33"/>
                  </a:lnTo>
                  <a:lnTo>
                    <a:pt x="34" y="37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6" y="39"/>
                  </a:lnTo>
                  <a:lnTo>
                    <a:pt x="36" y="40"/>
                  </a:lnTo>
                  <a:lnTo>
                    <a:pt x="37" y="42"/>
                  </a:lnTo>
                  <a:lnTo>
                    <a:pt x="24" y="43"/>
                  </a:lnTo>
                  <a:lnTo>
                    <a:pt x="25" y="42"/>
                  </a:lnTo>
                  <a:lnTo>
                    <a:pt x="27" y="40"/>
                  </a:lnTo>
                  <a:lnTo>
                    <a:pt x="28" y="39"/>
                  </a:lnTo>
                  <a:lnTo>
                    <a:pt x="30" y="38"/>
                  </a:lnTo>
                  <a:lnTo>
                    <a:pt x="30" y="37"/>
                  </a:lnTo>
                  <a:lnTo>
                    <a:pt x="31" y="36"/>
                  </a:lnTo>
                  <a:lnTo>
                    <a:pt x="31" y="35"/>
                  </a:lnTo>
                  <a:lnTo>
                    <a:pt x="33" y="33"/>
                  </a:lnTo>
                  <a:lnTo>
                    <a:pt x="34" y="33"/>
                  </a:lnTo>
                  <a:lnTo>
                    <a:pt x="34" y="32"/>
                  </a:lnTo>
                  <a:lnTo>
                    <a:pt x="36" y="31"/>
                  </a:lnTo>
                  <a:lnTo>
                    <a:pt x="36" y="30"/>
                  </a:lnTo>
                  <a:lnTo>
                    <a:pt x="37" y="29"/>
                  </a:lnTo>
                  <a:lnTo>
                    <a:pt x="37" y="27"/>
                  </a:lnTo>
                  <a:lnTo>
                    <a:pt x="39" y="26"/>
                  </a:lnTo>
                  <a:lnTo>
                    <a:pt x="39" y="25"/>
                  </a:lnTo>
                  <a:lnTo>
                    <a:pt x="40" y="25"/>
                  </a:lnTo>
                  <a:lnTo>
                    <a:pt x="40" y="24"/>
                  </a:lnTo>
                  <a:lnTo>
                    <a:pt x="40" y="23"/>
                  </a:lnTo>
                  <a:lnTo>
                    <a:pt x="42" y="21"/>
                  </a:lnTo>
                  <a:lnTo>
                    <a:pt x="42" y="20"/>
                  </a:lnTo>
                  <a:lnTo>
                    <a:pt x="43" y="19"/>
                  </a:lnTo>
                  <a:lnTo>
                    <a:pt x="43" y="18"/>
                  </a:lnTo>
                  <a:lnTo>
                    <a:pt x="43" y="17"/>
                  </a:lnTo>
                  <a:lnTo>
                    <a:pt x="45" y="17"/>
                  </a:lnTo>
                  <a:lnTo>
                    <a:pt x="45" y="15"/>
                  </a:lnTo>
                  <a:lnTo>
                    <a:pt x="45" y="14"/>
                  </a:lnTo>
                  <a:lnTo>
                    <a:pt x="33" y="12"/>
                  </a:lnTo>
                  <a:lnTo>
                    <a:pt x="33" y="13"/>
                  </a:lnTo>
                  <a:lnTo>
                    <a:pt x="33" y="14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30" y="18"/>
                  </a:lnTo>
                  <a:lnTo>
                    <a:pt x="30" y="19"/>
                  </a:lnTo>
                  <a:lnTo>
                    <a:pt x="30" y="20"/>
                  </a:lnTo>
                  <a:lnTo>
                    <a:pt x="28" y="21"/>
                  </a:lnTo>
                  <a:lnTo>
                    <a:pt x="28" y="23"/>
                  </a:lnTo>
                  <a:lnTo>
                    <a:pt x="27" y="24"/>
                  </a:lnTo>
                  <a:lnTo>
                    <a:pt x="27" y="25"/>
                  </a:lnTo>
                  <a:lnTo>
                    <a:pt x="25" y="26"/>
                  </a:lnTo>
                  <a:lnTo>
                    <a:pt x="25" y="25"/>
                  </a:lnTo>
                  <a:lnTo>
                    <a:pt x="24" y="25"/>
                  </a:lnTo>
                  <a:lnTo>
                    <a:pt x="24" y="24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19" y="23"/>
                  </a:lnTo>
                  <a:lnTo>
                    <a:pt x="21" y="21"/>
                  </a:lnTo>
                  <a:lnTo>
                    <a:pt x="21" y="20"/>
                  </a:lnTo>
                  <a:lnTo>
                    <a:pt x="22" y="20"/>
                  </a:lnTo>
                  <a:lnTo>
                    <a:pt x="22" y="19"/>
                  </a:lnTo>
                  <a:lnTo>
                    <a:pt x="22" y="18"/>
                  </a:lnTo>
                  <a:lnTo>
                    <a:pt x="24" y="18"/>
                  </a:lnTo>
                  <a:lnTo>
                    <a:pt x="24" y="17"/>
                  </a:lnTo>
                  <a:lnTo>
                    <a:pt x="24" y="15"/>
                  </a:lnTo>
                  <a:lnTo>
                    <a:pt x="25" y="15"/>
                  </a:lnTo>
                  <a:lnTo>
                    <a:pt x="25" y="14"/>
                  </a:lnTo>
                  <a:lnTo>
                    <a:pt x="25" y="13"/>
                  </a:lnTo>
                  <a:lnTo>
                    <a:pt x="27" y="13"/>
                  </a:lnTo>
                  <a:lnTo>
                    <a:pt x="27" y="12"/>
                  </a:lnTo>
                  <a:lnTo>
                    <a:pt x="27" y="11"/>
                  </a:lnTo>
                  <a:lnTo>
                    <a:pt x="28" y="11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0" y="7"/>
                  </a:lnTo>
                  <a:lnTo>
                    <a:pt x="30" y="6"/>
                  </a:lnTo>
                  <a:lnTo>
                    <a:pt x="31" y="6"/>
                  </a:lnTo>
                  <a:lnTo>
                    <a:pt x="31" y="5"/>
                  </a:lnTo>
                  <a:lnTo>
                    <a:pt x="21" y="0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9" y="2"/>
                  </a:lnTo>
                  <a:lnTo>
                    <a:pt x="19" y="4"/>
                  </a:lnTo>
                  <a:lnTo>
                    <a:pt x="18" y="5"/>
                  </a:lnTo>
                  <a:lnTo>
                    <a:pt x="18" y="6"/>
                  </a:lnTo>
                  <a:lnTo>
                    <a:pt x="16" y="7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5" y="10"/>
                  </a:lnTo>
                  <a:lnTo>
                    <a:pt x="15" y="11"/>
                  </a:lnTo>
                  <a:lnTo>
                    <a:pt x="15" y="12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2" y="14"/>
                  </a:lnTo>
                  <a:lnTo>
                    <a:pt x="12" y="15"/>
                  </a:lnTo>
                  <a:lnTo>
                    <a:pt x="12" y="17"/>
                  </a:lnTo>
                  <a:lnTo>
                    <a:pt x="10" y="17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15"/>
                  </a:lnTo>
                  <a:lnTo>
                    <a:pt x="6" y="15"/>
                  </a:lnTo>
                  <a:lnTo>
                    <a:pt x="6" y="14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3" y="24"/>
                  </a:lnTo>
                  <a:lnTo>
                    <a:pt x="3" y="25"/>
                  </a:lnTo>
                  <a:lnTo>
                    <a:pt x="4" y="25"/>
                  </a:lnTo>
                  <a:lnTo>
                    <a:pt x="6" y="26"/>
                  </a:lnTo>
                  <a:lnTo>
                    <a:pt x="7" y="26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10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2" y="30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5" y="31"/>
                  </a:lnTo>
                  <a:lnTo>
                    <a:pt x="16" y="32"/>
                  </a:lnTo>
                  <a:lnTo>
                    <a:pt x="18" y="33"/>
                  </a:lnTo>
                  <a:lnTo>
                    <a:pt x="19" y="33"/>
                  </a:lnTo>
                  <a:lnTo>
                    <a:pt x="19" y="35"/>
                  </a:lnTo>
                  <a:lnTo>
                    <a:pt x="18" y="36"/>
                  </a:lnTo>
                  <a:lnTo>
                    <a:pt x="18" y="37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5" y="39"/>
                  </a:lnTo>
                  <a:lnTo>
                    <a:pt x="13" y="40"/>
                  </a:lnTo>
                  <a:lnTo>
                    <a:pt x="13" y="42"/>
                  </a:lnTo>
                  <a:lnTo>
                    <a:pt x="12" y="42"/>
                  </a:lnTo>
                  <a:lnTo>
                    <a:pt x="12" y="43"/>
                  </a:lnTo>
                  <a:lnTo>
                    <a:pt x="10" y="43"/>
                  </a:lnTo>
                  <a:lnTo>
                    <a:pt x="10" y="44"/>
                  </a:lnTo>
                  <a:lnTo>
                    <a:pt x="9" y="44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1" y="46"/>
                  </a:lnTo>
                  <a:lnTo>
                    <a:pt x="1" y="48"/>
                  </a:lnTo>
                  <a:lnTo>
                    <a:pt x="1" y="49"/>
                  </a:lnTo>
                  <a:lnTo>
                    <a:pt x="1" y="50"/>
                  </a:lnTo>
                  <a:lnTo>
                    <a:pt x="3" y="50"/>
                  </a:lnTo>
                  <a:lnTo>
                    <a:pt x="3" y="51"/>
                  </a:lnTo>
                  <a:lnTo>
                    <a:pt x="3" y="52"/>
                  </a:lnTo>
                  <a:lnTo>
                    <a:pt x="3" y="54"/>
                  </a:lnTo>
                  <a:lnTo>
                    <a:pt x="3" y="55"/>
                  </a:lnTo>
                  <a:lnTo>
                    <a:pt x="22" y="54"/>
                  </a:lnTo>
                  <a:close/>
                  <a:moveTo>
                    <a:pt x="9" y="58"/>
                  </a:moveTo>
                  <a:lnTo>
                    <a:pt x="7" y="59"/>
                  </a:lnTo>
                  <a:lnTo>
                    <a:pt x="7" y="61"/>
                  </a:lnTo>
                  <a:lnTo>
                    <a:pt x="7" y="62"/>
                  </a:lnTo>
                  <a:lnTo>
                    <a:pt x="7" y="63"/>
                  </a:lnTo>
                  <a:lnTo>
                    <a:pt x="7" y="64"/>
                  </a:lnTo>
                  <a:lnTo>
                    <a:pt x="7" y="65"/>
                  </a:lnTo>
                  <a:lnTo>
                    <a:pt x="7" y="67"/>
                  </a:lnTo>
                  <a:lnTo>
                    <a:pt x="7" y="68"/>
                  </a:lnTo>
                  <a:lnTo>
                    <a:pt x="6" y="69"/>
                  </a:lnTo>
                  <a:lnTo>
                    <a:pt x="6" y="70"/>
                  </a:lnTo>
                  <a:lnTo>
                    <a:pt x="6" y="71"/>
                  </a:lnTo>
                  <a:lnTo>
                    <a:pt x="6" y="73"/>
                  </a:lnTo>
                  <a:lnTo>
                    <a:pt x="6" y="74"/>
                  </a:lnTo>
                  <a:lnTo>
                    <a:pt x="4" y="75"/>
                  </a:lnTo>
                  <a:lnTo>
                    <a:pt x="4" y="76"/>
                  </a:lnTo>
                  <a:lnTo>
                    <a:pt x="4" y="77"/>
                  </a:lnTo>
                  <a:lnTo>
                    <a:pt x="4" y="79"/>
                  </a:lnTo>
                  <a:lnTo>
                    <a:pt x="3" y="80"/>
                  </a:lnTo>
                  <a:lnTo>
                    <a:pt x="3" y="81"/>
                  </a:lnTo>
                  <a:lnTo>
                    <a:pt x="3" y="82"/>
                  </a:lnTo>
                  <a:lnTo>
                    <a:pt x="3" y="83"/>
                  </a:lnTo>
                  <a:lnTo>
                    <a:pt x="1" y="84"/>
                  </a:lnTo>
                  <a:lnTo>
                    <a:pt x="1" y="86"/>
                  </a:lnTo>
                  <a:lnTo>
                    <a:pt x="1" y="87"/>
                  </a:lnTo>
                  <a:lnTo>
                    <a:pt x="0" y="88"/>
                  </a:lnTo>
                  <a:lnTo>
                    <a:pt x="12" y="90"/>
                  </a:lnTo>
                  <a:lnTo>
                    <a:pt x="12" y="89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3" y="87"/>
                  </a:lnTo>
                  <a:lnTo>
                    <a:pt x="13" y="86"/>
                  </a:lnTo>
                  <a:lnTo>
                    <a:pt x="13" y="84"/>
                  </a:lnTo>
                  <a:lnTo>
                    <a:pt x="13" y="83"/>
                  </a:lnTo>
                  <a:lnTo>
                    <a:pt x="15" y="82"/>
                  </a:lnTo>
                  <a:lnTo>
                    <a:pt x="15" y="81"/>
                  </a:lnTo>
                  <a:lnTo>
                    <a:pt x="15" y="80"/>
                  </a:lnTo>
                  <a:lnTo>
                    <a:pt x="15" y="79"/>
                  </a:lnTo>
                  <a:lnTo>
                    <a:pt x="16" y="77"/>
                  </a:lnTo>
                  <a:lnTo>
                    <a:pt x="16" y="76"/>
                  </a:lnTo>
                  <a:lnTo>
                    <a:pt x="16" y="75"/>
                  </a:lnTo>
                  <a:lnTo>
                    <a:pt x="16" y="74"/>
                  </a:lnTo>
                  <a:lnTo>
                    <a:pt x="16" y="73"/>
                  </a:lnTo>
                  <a:lnTo>
                    <a:pt x="18" y="71"/>
                  </a:lnTo>
                  <a:lnTo>
                    <a:pt x="18" y="70"/>
                  </a:lnTo>
                  <a:lnTo>
                    <a:pt x="18" y="69"/>
                  </a:lnTo>
                  <a:lnTo>
                    <a:pt x="18" y="68"/>
                  </a:lnTo>
                  <a:lnTo>
                    <a:pt x="18" y="67"/>
                  </a:lnTo>
                  <a:lnTo>
                    <a:pt x="18" y="65"/>
                  </a:lnTo>
                  <a:lnTo>
                    <a:pt x="18" y="64"/>
                  </a:lnTo>
                  <a:lnTo>
                    <a:pt x="19" y="64"/>
                  </a:lnTo>
                  <a:lnTo>
                    <a:pt x="19" y="63"/>
                  </a:lnTo>
                  <a:lnTo>
                    <a:pt x="19" y="62"/>
                  </a:lnTo>
                  <a:lnTo>
                    <a:pt x="19" y="61"/>
                  </a:lnTo>
                  <a:lnTo>
                    <a:pt x="9" y="58"/>
                  </a:lnTo>
                  <a:close/>
                  <a:moveTo>
                    <a:pt x="48" y="58"/>
                  </a:moveTo>
                  <a:lnTo>
                    <a:pt x="36" y="61"/>
                  </a:lnTo>
                  <a:lnTo>
                    <a:pt x="40" y="83"/>
                  </a:lnTo>
                  <a:lnTo>
                    <a:pt x="51" y="81"/>
                  </a:lnTo>
                  <a:lnTo>
                    <a:pt x="48" y="58"/>
                  </a:lnTo>
                  <a:close/>
                  <a:moveTo>
                    <a:pt x="49" y="4"/>
                  </a:moveTo>
                  <a:lnTo>
                    <a:pt x="49" y="13"/>
                  </a:lnTo>
                  <a:lnTo>
                    <a:pt x="120" y="13"/>
                  </a:lnTo>
                  <a:lnTo>
                    <a:pt x="120" y="4"/>
                  </a:lnTo>
                  <a:lnTo>
                    <a:pt x="49" y="4"/>
                  </a:lnTo>
                  <a:close/>
                  <a:moveTo>
                    <a:pt x="60" y="14"/>
                  </a:moveTo>
                  <a:lnTo>
                    <a:pt x="60" y="15"/>
                  </a:lnTo>
                  <a:lnTo>
                    <a:pt x="58" y="15"/>
                  </a:lnTo>
                  <a:lnTo>
                    <a:pt x="58" y="17"/>
                  </a:lnTo>
                  <a:lnTo>
                    <a:pt x="58" y="18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57" y="20"/>
                  </a:lnTo>
                  <a:lnTo>
                    <a:pt x="57" y="21"/>
                  </a:lnTo>
                  <a:lnTo>
                    <a:pt x="55" y="21"/>
                  </a:lnTo>
                  <a:lnTo>
                    <a:pt x="55" y="23"/>
                  </a:lnTo>
                  <a:lnTo>
                    <a:pt x="55" y="24"/>
                  </a:lnTo>
                  <a:lnTo>
                    <a:pt x="54" y="25"/>
                  </a:lnTo>
                  <a:lnTo>
                    <a:pt x="54" y="26"/>
                  </a:lnTo>
                  <a:lnTo>
                    <a:pt x="52" y="26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1" y="29"/>
                  </a:lnTo>
                  <a:lnTo>
                    <a:pt x="51" y="30"/>
                  </a:lnTo>
                  <a:lnTo>
                    <a:pt x="49" y="30"/>
                  </a:lnTo>
                  <a:lnTo>
                    <a:pt x="49" y="31"/>
                  </a:lnTo>
                  <a:lnTo>
                    <a:pt x="49" y="32"/>
                  </a:lnTo>
                  <a:lnTo>
                    <a:pt x="48" y="32"/>
                  </a:lnTo>
                  <a:lnTo>
                    <a:pt x="48" y="33"/>
                  </a:lnTo>
                  <a:lnTo>
                    <a:pt x="48" y="35"/>
                  </a:lnTo>
                  <a:lnTo>
                    <a:pt x="48" y="36"/>
                  </a:lnTo>
                  <a:lnTo>
                    <a:pt x="49" y="36"/>
                  </a:lnTo>
                  <a:lnTo>
                    <a:pt x="49" y="37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52" y="39"/>
                  </a:lnTo>
                  <a:lnTo>
                    <a:pt x="52" y="40"/>
                  </a:lnTo>
                  <a:lnTo>
                    <a:pt x="54" y="42"/>
                  </a:lnTo>
                  <a:lnTo>
                    <a:pt x="54" y="43"/>
                  </a:lnTo>
                  <a:lnTo>
                    <a:pt x="55" y="43"/>
                  </a:lnTo>
                  <a:lnTo>
                    <a:pt x="55" y="44"/>
                  </a:lnTo>
                  <a:lnTo>
                    <a:pt x="57" y="45"/>
                  </a:lnTo>
                  <a:lnTo>
                    <a:pt x="57" y="46"/>
                  </a:lnTo>
                  <a:lnTo>
                    <a:pt x="58" y="48"/>
                  </a:lnTo>
                  <a:lnTo>
                    <a:pt x="58" y="49"/>
                  </a:lnTo>
                  <a:lnTo>
                    <a:pt x="60" y="49"/>
                  </a:lnTo>
                  <a:lnTo>
                    <a:pt x="60" y="50"/>
                  </a:lnTo>
                  <a:lnTo>
                    <a:pt x="60" y="51"/>
                  </a:lnTo>
                  <a:lnTo>
                    <a:pt x="61" y="51"/>
                  </a:lnTo>
                  <a:lnTo>
                    <a:pt x="61" y="52"/>
                  </a:lnTo>
                  <a:lnTo>
                    <a:pt x="61" y="54"/>
                  </a:lnTo>
                  <a:lnTo>
                    <a:pt x="72" y="48"/>
                  </a:lnTo>
                  <a:lnTo>
                    <a:pt x="72" y="46"/>
                  </a:lnTo>
                  <a:lnTo>
                    <a:pt x="70" y="45"/>
                  </a:lnTo>
                  <a:lnTo>
                    <a:pt x="70" y="44"/>
                  </a:lnTo>
                  <a:lnTo>
                    <a:pt x="69" y="44"/>
                  </a:lnTo>
                  <a:lnTo>
                    <a:pt x="69" y="43"/>
                  </a:lnTo>
                  <a:lnTo>
                    <a:pt x="67" y="42"/>
                  </a:lnTo>
                  <a:lnTo>
                    <a:pt x="67" y="40"/>
                  </a:lnTo>
                  <a:lnTo>
                    <a:pt x="66" y="40"/>
                  </a:lnTo>
                  <a:lnTo>
                    <a:pt x="66" y="39"/>
                  </a:lnTo>
                  <a:lnTo>
                    <a:pt x="64" y="38"/>
                  </a:lnTo>
                  <a:lnTo>
                    <a:pt x="64" y="37"/>
                  </a:lnTo>
                  <a:lnTo>
                    <a:pt x="63" y="37"/>
                  </a:lnTo>
                  <a:lnTo>
                    <a:pt x="63" y="36"/>
                  </a:lnTo>
                  <a:lnTo>
                    <a:pt x="61" y="36"/>
                  </a:lnTo>
                  <a:lnTo>
                    <a:pt x="61" y="35"/>
                  </a:lnTo>
                  <a:lnTo>
                    <a:pt x="60" y="35"/>
                  </a:lnTo>
                  <a:lnTo>
                    <a:pt x="60" y="33"/>
                  </a:lnTo>
                  <a:lnTo>
                    <a:pt x="61" y="33"/>
                  </a:lnTo>
                  <a:lnTo>
                    <a:pt x="61" y="32"/>
                  </a:lnTo>
                  <a:lnTo>
                    <a:pt x="63" y="32"/>
                  </a:lnTo>
                  <a:lnTo>
                    <a:pt x="63" y="31"/>
                  </a:lnTo>
                  <a:lnTo>
                    <a:pt x="63" y="30"/>
                  </a:lnTo>
                  <a:lnTo>
                    <a:pt x="64" y="30"/>
                  </a:lnTo>
                  <a:lnTo>
                    <a:pt x="64" y="29"/>
                  </a:lnTo>
                  <a:lnTo>
                    <a:pt x="66" y="27"/>
                  </a:lnTo>
                  <a:lnTo>
                    <a:pt x="66" y="26"/>
                  </a:lnTo>
                  <a:lnTo>
                    <a:pt x="67" y="25"/>
                  </a:lnTo>
                  <a:lnTo>
                    <a:pt x="67" y="24"/>
                  </a:lnTo>
                  <a:lnTo>
                    <a:pt x="69" y="24"/>
                  </a:lnTo>
                  <a:lnTo>
                    <a:pt x="69" y="23"/>
                  </a:lnTo>
                  <a:lnTo>
                    <a:pt x="69" y="21"/>
                  </a:lnTo>
                  <a:lnTo>
                    <a:pt x="70" y="21"/>
                  </a:lnTo>
                  <a:lnTo>
                    <a:pt x="70" y="20"/>
                  </a:lnTo>
                  <a:lnTo>
                    <a:pt x="70" y="19"/>
                  </a:lnTo>
                  <a:lnTo>
                    <a:pt x="72" y="19"/>
                  </a:lnTo>
                  <a:lnTo>
                    <a:pt x="72" y="18"/>
                  </a:lnTo>
                  <a:lnTo>
                    <a:pt x="60" y="14"/>
                  </a:lnTo>
                  <a:close/>
                  <a:moveTo>
                    <a:pt x="85" y="13"/>
                  </a:moveTo>
                  <a:lnTo>
                    <a:pt x="85" y="14"/>
                  </a:lnTo>
                  <a:lnTo>
                    <a:pt x="85" y="15"/>
                  </a:lnTo>
                  <a:lnTo>
                    <a:pt x="84" y="17"/>
                  </a:lnTo>
                  <a:lnTo>
                    <a:pt x="84" y="18"/>
                  </a:lnTo>
                  <a:lnTo>
                    <a:pt x="82" y="19"/>
                  </a:lnTo>
                  <a:lnTo>
                    <a:pt x="82" y="20"/>
                  </a:lnTo>
                  <a:lnTo>
                    <a:pt x="81" y="20"/>
                  </a:lnTo>
                  <a:lnTo>
                    <a:pt x="81" y="21"/>
                  </a:lnTo>
                  <a:lnTo>
                    <a:pt x="81" y="23"/>
                  </a:lnTo>
                  <a:lnTo>
                    <a:pt x="79" y="23"/>
                  </a:lnTo>
                  <a:lnTo>
                    <a:pt x="79" y="24"/>
                  </a:lnTo>
                  <a:lnTo>
                    <a:pt x="78" y="25"/>
                  </a:lnTo>
                  <a:lnTo>
                    <a:pt x="78" y="26"/>
                  </a:lnTo>
                  <a:lnTo>
                    <a:pt x="76" y="26"/>
                  </a:lnTo>
                  <a:lnTo>
                    <a:pt x="76" y="27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3" y="30"/>
                  </a:lnTo>
                  <a:lnTo>
                    <a:pt x="72" y="31"/>
                  </a:lnTo>
                  <a:lnTo>
                    <a:pt x="72" y="32"/>
                  </a:lnTo>
                  <a:lnTo>
                    <a:pt x="70" y="32"/>
                  </a:lnTo>
                  <a:lnTo>
                    <a:pt x="70" y="33"/>
                  </a:lnTo>
                  <a:lnTo>
                    <a:pt x="72" y="33"/>
                  </a:lnTo>
                  <a:lnTo>
                    <a:pt x="72" y="35"/>
                  </a:lnTo>
                  <a:lnTo>
                    <a:pt x="72" y="36"/>
                  </a:lnTo>
                  <a:lnTo>
                    <a:pt x="73" y="36"/>
                  </a:lnTo>
                  <a:lnTo>
                    <a:pt x="73" y="37"/>
                  </a:lnTo>
                  <a:lnTo>
                    <a:pt x="75" y="37"/>
                  </a:lnTo>
                  <a:lnTo>
                    <a:pt x="75" y="38"/>
                  </a:lnTo>
                  <a:lnTo>
                    <a:pt x="76" y="38"/>
                  </a:lnTo>
                  <a:lnTo>
                    <a:pt x="76" y="39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78" y="42"/>
                  </a:lnTo>
                  <a:lnTo>
                    <a:pt x="79" y="42"/>
                  </a:lnTo>
                  <a:lnTo>
                    <a:pt x="79" y="43"/>
                  </a:lnTo>
                  <a:lnTo>
                    <a:pt x="81" y="44"/>
                  </a:lnTo>
                  <a:lnTo>
                    <a:pt x="81" y="45"/>
                  </a:lnTo>
                  <a:lnTo>
                    <a:pt x="82" y="46"/>
                  </a:lnTo>
                  <a:lnTo>
                    <a:pt x="84" y="48"/>
                  </a:lnTo>
                  <a:lnTo>
                    <a:pt x="84" y="49"/>
                  </a:lnTo>
                  <a:lnTo>
                    <a:pt x="85" y="50"/>
                  </a:lnTo>
                  <a:lnTo>
                    <a:pt x="85" y="51"/>
                  </a:lnTo>
                  <a:lnTo>
                    <a:pt x="87" y="51"/>
                  </a:lnTo>
                  <a:lnTo>
                    <a:pt x="87" y="52"/>
                  </a:lnTo>
                  <a:lnTo>
                    <a:pt x="87" y="54"/>
                  </a:lnTo>
                  <a:lnTo>
                    <a:pt x="88" y="54"/>
                  </a:lnTo>
                  <a:lnTo>
                    <a:pt x="97" y="48"/>
                  </a:lnTo>
                  <a:lnTo>
                    <a:pt x="97" y="46"/>
                  </a:lnTo>
                  <a:lnTo>
                    <a:pt x="96" y="46"/>
                  </a:lnTo>
                  <a:lnTo>
                    <a:pt x="96" y="45"/>
                  </a:lnTo>
                  <a:lnTo>
                    <a:pt x="94" y="44"/>
                  </a:lnTo>
                  <a:lnTo>
                    <a:pt x="94" y="43"/>
                  </a:lnTo>
                  <a:lnTo>
                    <a:pt x="93" y="43"/>
                  </a:lnTo>
                  <a:lnTo>
                    <a:pt x="93" y="42"/>
                  </a:lnTo>
                  <a:lnTo>
                    <a:pt x="91" y="40"/>
                  </a:lnTo>
                  <a:lnTo>
                    <a:pt x="91" y="39"/>
                  </a:lnTo>
                  <a:lnTo>
                    <a:pt x="90" y="39"/>
                  </a:lnTo>
                  <a:lnTo>
                    <a:pt x="90" y="38"/>
                  </a:lnTo>
                  <a:lnTo>
                    <a:pt x="88" y="38"/>
                  </a:lnTo>
                  <a:lnTo>
                    <a:pt x="88" y="37"/>
                  </a:lnTo>
                  <a:lnTo>
                    <a:pt x="87" y="36"/>
                  </a:lnTo>
                  <a:lnTo>
                    <a:pt x="85" y="35"/>
                  </a:lnTo>
                  <a:lnTo>
                    <a:pt x="85" y="33"/>
                  </a:lnTo>
                  <a:lnTo>
                    <a:pt x="84" y="33"/>
                  </a:lnTo>
                  <a:lnTo>
                    <a:pt x="84" y="32"/>
                  </a:lnTo>
                  <a:lnTo>
                    <a:pt x="85" y="32"/>
                  </a:lnTo>
                  <a:lnTo>
                    <a:pt x="85" y="31"/>
                  </a:lnTo>
                  <a:lnTo>
                    <a:pt x="87" y="31"/>
                  </a:lnTo>
                  <a:lnTo>
                    <a:pt x="87" y="30"/>
                  </a:lnTo>
                  <a:lnTo>
                    <a:pt x="88" y="30"/>
                  </a:lnTo>
                  <a:lnTo>
                    <a:pt x="88" y="29"/>
                  </a:lnTo>
                  <a:lnTo>
                    <a:pt x="90" y="27"/>
                  </a:lnTo>
                  <a:lnTo>
                    <a:pt x="90" y="26"/>
                  </a:lnTo>
                  <a:lnTo>
                    <a:pt x="91" y="26"/>
                  </a:lnTo>
                  <a:lnTo>
                    <a:pt x="91" y="25"/>
                  </a:lnTo>
                  <a:lnTo>
                    <a:pt x="93" y="25"/>
                  </a:lnTo>
                  <a:lnTo>
                    <a:pt x="93" y="24"/>
                  </a:lnTo>
                  <a:lnTo>
                    <a:pt x="93" y="23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0"/>
                  </a:lnTo>
                  <a:lnTo>
                    <a:pt x="96" y="19"/>
                  </a:lnTo>
                  <a:lnTo>
                    <a:pt x="97" y="19"/>
                  </a:lnTo>
                  <a:lnTo>
                    <a:pt x="85" y="13"/>
                  </a:lnTo>
                  <a:close/>
                  <a:moveTo>
                    <a:pt x="108" y="14"/>
                  </a:moveTo>
                  <a:lnTo>
                    <a:pt x="108" y="15"/>
                  </a:lnTo>
                  <a:lnTo>
                    <a:pt x="106" y="17"/>
                  </a:lnTo>
                  <a:lnTo>
                    <a:pt x="106" y="18"/>
                  </a:lnTo>
                  <a:lnTo>
                    <a:pt x="106" y="19"/>
                  </a:lnTo>
                  <a:lnTo>
                    <a:pt x="105" y="19"/>
                  </a:lnTo>
                  <a:lnTo>
                    <a:pt x="105" y="20"/>
                  </a:lnTo>
                  <a:lnTo>
                    <a:pt x="105" y="21"/>
                  </a:lnTo>
                  <a:lnTo>
                    <a:pt x="103" y="23"/>
                  </a:lnTo>
                  <a:lnTo>
                    <a:pt x="103" y="24"/>
                  </a:lnTo>
                  <a:lnTo>
                    <a:pt x="102" y="25"/>
                  </a:lnTo>
                  <a:lnTo>
                    <a:pt x="102" y="26"/>
                  </a:lnTo>
                  <a:lnTo>
                    <a:pt x="100" y="26"/>
                  </a:lnTo>
                  <a:lnTo>
                    <a:pt x="100" y="27"/>
                  </a:lnTo>
                  <a:lnTo>
                    <a:pt x="100" y="29"/>
                  </a:lnTo>
                  <a:lnTo>
                    <a:pt x="99" y="29"/>
                  </a:lnTo>
                  <a:lnTo>
                    <a:pt x="99" y="30"/>
                  </a:lnTo>
                  <a:lnTo>
                    <a:pt x="97" y="31"/>
                  </a:lnTo>
                  <a:lnTo>
                    <a:pt x="96" y="32"/>
                  </a:lnTo>
                  <a:lnTo>
                    <a:pt x="96" y="33"/>
                  </a:lnTo>
                  <a:lnTo>
                    <a:pt x="97" y="33"/>
                  </a:lnTo>
                  <a:lnTo>
                    <a:pt x="97" y="35"/>
                  </a:lnTo>
                  <a:lnTo>
                    <a:pt x="97" y="36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100" y="37"/>
                  </a:lnTo>
                  <a:lnTo>
                    <a:pt x="100" y="38"/>
                  </a:lnTo>
                  <a:lnTo>
                    <a:pt x="102" y="39"/>
                  </a:lnTo>
                  <a:lnTo>
                    <a:pt x="102" y="40"/>
                  </a:lnTo>
                  <a:lnTo>
                    <a:pt x="103" y="40"/>
                  </a:lnTo>
                  <a:lnTo>
                    <a:pt x="103" y="42"/>
                  </a:lnTo>
                  <a:lnTo>
                    <a:pt x="105" y="43"/>
                  </a:lnTo>
                  <a:lnTo>
                    <a:pt x="105" y="44"/>
                  </a:lnTo>
                  <a:lnTo>
                    <a:pt x="106" y="45"/>
                  </a:lnTo>
                  <a:lnTo>
                    <a:pt x="106" y="46"/>
                  </a:lnTo>
                  <a:lnTo>
                    <a:pt x="108" y="48"/>
                  </a:lnTo>
                  <a:lnTo>
                    <a:pt x="108" y="49"/>
                  </a:lnTo>
                  <a:lnTo>
                    <a:pt x="109" y="49"/>
                  </a:lnTo>
                  <a:lnTo>
                    <a:pt x="109" y="50"/>
                  </a:lnTo>
                  <a:lnTo>
                    <a:pt x="109" y="51"/>
                  </a:lnTo>
                  <a:lnTo>
                    <a:pt x="111" y="51"/>
                  </a:lnTo>
                  <a:lnTo>
                    <a:pt x="111" y="52"/>
                  </a:lnTo>
                  <a:lnTo>
                    <a:pt x="111" y="54"/>
                  </a:lnTo>
                  <a:lnTo>
                    <a:pt x="122" y="48"/>
                  </a:lnTo>
                  <a:lnTo>
                    <a:pt x="122" y="46"/>
                  </a:lnTo>
                  <a:lnTo>
                    <a:pt x="120" y="46"/>
                  </a:lnTo>
                  <a:lnTo>
                    <a:pt x="120" y="45"/>
                  </a:lnTo>
                  <a:lnTo>
                    <a:pt x="118" y="44"/>
                  </a:lnTo>
                  <a:lnTo>
                    <a:pt x="118" y="43"/>
                  </a:lnTo>
                  <a:lnTo>
                    <a:pt x="117" y="42"/>
                  </a:lnTo>
                  <a:lnTo>
                    <a:pt x="117" y="40"/>
                  </a:lnTo>
                  <a:lnTo>
                    <a:pt x="115" y="40"/>
                  </a:lnTo>
                  <a:lnTo>
                    <a:pt x="115" y="39"/>
                  </a:lnTo>
                  <a:lnTo>
                    <a:pt x="114" y="38"/>
                  </a:lnTo>
                  <a:lnTo>
                    <a:pt x="114" y="37"/>
                  </a:lnTo>
                  <a:lnTo>
                    <a:pt x="112" y="37"/>
                  </a:lnTo>
                  <a:lnTo>
                    <a:pt x="112" y="36"/>
                  </a:lnTo>
                  <a:lnTo>
                    <a:pt x="111" y="36"/>
                  </a:lnTo>
                  <a:lnTo>
                    <a:pt x="111" y="35"/>
                  </a:lnTo>
                  <a:lnTo>
                    <a:pt x="109" y="35"/>
                  </a:lnTo>
                  <a:lnTo>
                    <a:pt x="109" y="33"/>
                  </a:lnTo>
                  <a:lnTo>
                    <a:pt x="109" y="32"/>
                  </a:lnTo>
                  <a:lnTo>
                    <a:pt x="111" y="31"/>
                  </a:lnTo>
                  <a:lnTo>
                    <a:pt x="111" y="30"/>
                  </a:lnTo>
                  <a:lnTo>
                    <a:pt x="112" y="30"/>
                  </a:lnTo>
                  <a:lnTo>
                    <a:pt x="112" y="29"/>
                  </a:lnTo>
                  <a:lnTo>
                    <a:pt x="114" y="27"/>
                  </a:lnTo>
                  <a:lnTo>
                    <a:pt x="114" y="26"/>
                  </a:lnTo>
                  <a:lnTo>
                    <a:pt x="115" y="25"/>
                  </a:lnTo>
                  <a:lnTo>
                    <a:pt x="115" y="24"/>
                  </a:lnTo>
                  <a:lnTo>
                    <a:pt x="117" y="24"/>
                  </a:lnTo>
                  <a:lnTo>
                    <a:pt x="117" y="23"/>
                  </a:lnTo>
                  <a:lnTo>
                    <a:pt x="117" y="21"/>
                  </a:lnTo>
                  <a:lnTo>
                    <a:pt x="118" y="21"/>
                  </a:lnTo>
                  <a:lnTo>
                    <a:pt x="118" y="20"/>
                  </a:lnTo>
                  <a:lnTo>
                    <a:pt x="118" y="19"/>
                  </a:lnTo>
                  <a:lnTo>
                    <a:pt x="120" y="19"/>
                  </a:lnTo>
                  <a:lnTo>
                    <a:pt x="120" y="18"/>
                  </a:lnTo>
                  <a:lnTo>
                    <a:pt x="108" y="14"/>
                  </a:lnTo>
                  <a:close/>
                  <a:moveTo>
                    <a:pt x="79" y="84"/>
                  </a:moveTo>
                  <a:lnTo>
                    <a:pt x="48" y="84"/>
                  </a:lnTo>
                  <a:lnTo>
                    <a:pt x="48" y="94"/>
                  </a:lnTo>
                  <a:lnTo>
                    <a:pt x="122" y="94"/>
                  </a:lnTo>
                  <a:lnTo>
                    <a:pt x="122" y="84"/>
                  </a:lnTo>
                  <a:lnTo>
                    <a:pt x="93" y="84"/>
                  </a:lnTo>
                  <a:lnTo>
                    <a:pt x="93" y="64"/>
                  </a:lnTo>
                  <a:lnTo>
                    <a:pt x="120" y="64"/>
                  </a:lnTo>
                  <a:lnTo>
                    <a:pt x="120" y="55"/>
                  </a:lnTo>
                  <a:lnTo>
                    <a:pt x="54" y="55"/>
                  </a:lnTo>
                  <a:lnTo>
                    <a:pt x="54" y="64"/>
                  </a:lnTo>
                  <a:lnTo>
                    <a:pt x="79" y="64"/>
                  </a:lnTo>
                  <a:lnTo>
                    <a:pt x="79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5" name="Freeform 28"/>
            <p:cNvSpPr>
              <a:spLocks noEditPoints="1"/>
            </p:cNvSpPr>
            <p:nvPr userDrawn="1"/>
          </p:nvSpPr>
          <p:spPr bwMode="auto">
            <a:xfrm>
              <a:off x="333" y="133"/>
              <a:ext cx="145" cy="95"/>
            </a:xfrm>
            <a:custGeom>
              <a:avLst/>
              <a:gdLst>
                <a:gd name="T0" fmla="*/ 2730 w 124"/>
                <a:gd name="T1" fmla="*/ 9 h 95"/>
                <a:gd name="T2" fmla="*/ 1746 w 124"/>
                <a:gd name="T3" fmla="*/ 3 h 95"/>
                <a:gd name="T4" fmla="*/ 672 w 124"/>
                <a:gd name="T5" fmla="*/ 11 h 95"/>
                <a:gd name="T6" fmla="*/ 1470 w 124"/>
                <a:gd name="T7" fmla="*/ 16 h 95"/>
                <a:gd name="T8" fmla="*/ 2042 w 124"/>
                <a:gd name="T9" fmla="*/ 20 h 95"/>
                <a:gd name="T10" fmla="*/ 2350 w 124"/>
                <a:gd name="T11" fmla="*/ 34 h 95"/>
                <a:gd name="T12" fmla="*/ 1470 w 124"/>
                <a:gd name="T13" fmla="*/ 28 h 95"/>
                <a:gd name="T14" fmla="*/ 492 w 124"/>
                <a:gd name="T15" fmla="*/ 36 h 95"/>
                <a:gd name="T16" fmla="*/ 1277 w 124"/>
                <a:gd name="T17" fmla="*/ 41 h 95"/>
                <a:gd name="T18" fmla="*/ 1092 w 124"/>
                <a:gd name="T19" fmla="*/ 74 h 95"/>
                <a:gd name="T20" fmla="*/ 672 w 124"/>
                <a:gd name="T21" fmla="*/ 81 h 95"/>
                <a:gd name="T22" fmla="*/ 1 w 124"/>
                <a:gd name="T23" fmla="*/ 88 h 95"/>
                <a:gd name="T24" fmla="*/ 2010 w 124"/>
                <a:gd name="T25" fmla="*/ 87 h 95"/>
                <a:gd name="T26" fmla="*/ 2388 w 124"/>
                <a:gd name="T27" fmla="*/ 78 h 95"/>
                <a:gd name="T28" fmla="*/ 2748 w 124"/>
                <a:gd name="T29" fmla="*/ 67 h 95"/>
                <a:gd name="T30" fmla="*/ 3265 w 124"/>
                <a:gd name="T31" fmla="*/ 55 h 95"/>
                <a:gd name="T32" fmla="*/ 1746 w 124"/>
                <a:gd name="T33" fmla="*/ 60 h 95"/>
                <a:gd name="T34" fmla="*/ 1470 w 124"/>
                <a:gd name="T35" fmla="*/ 68 h 95"/>
                <a:gd name="T36" fmla="*/ 11232 w 124"/>
                <a:gd name="T37" fmla="*/ 29 h 95"/>
                <a:gd name="T38" fmla="*/ 11778 w 124"/>
                <a:gd name="T39" fmla="*/ 37 h 95"/>
                <a:gd name="T40" fmla="*/ 12144 w 124"/>
                <a:gd name="T41" fmla="*/ 44 h 95"/>
                <a:gd name="T42" fmla="*/ 13358 w 124"/>
                <a:gd name="T43" fmla="*/ 42 h 95"/>
                <a:gd name="T44" fmla="*/ 12783 w 124"/>
                <a:gd name="T45" fmla="*/ 35 h 95"/>
                <a:gd name="T46" fmla="*/ 12144 w 124"/>
                <a:gd name="T47" fmla="*/ 25 h 95"/>
                <a:gd name="T48" fmla="*/ 12144 w 124"/>
                <a:gd name="T49" fmla="*/ 17 h 95"/>
                <a:gd name="T50" fmla="*/ 10932 w 124"/>
                <a:gd name="T51" fmla="*/ 19 h 95"/>
                <a:gd name="T52" fmla="*/ 9193 w 124"/>
                <a:gd name="T53" fmla="*/ 14 h 95"/>
                <a:gd name="T54" fmla="*/ 3326 w 124"/>
                <a:gd name="T55" fmla="*/ 14 h 95"/>
                <a:gd name="T56" fmla="*/ 2965 w 124"/>
                <a:gd name="T57" fmla="*/ 20 h 95"/>
                <a:gd name="T58" fmla="*/ 3326 w 124"/>
                <a:gd name="T59" fmla="*/ 34 h 95"/>
                <a:gd name="T60" fmla="*/ 2965 w 124"/>
                <a:gd name="T61" fmla="*/ 42 h 95"/>
                <a:gd name="T62" fmla="*/ 4054 w 124"/>
                <a:gd name="T63" fmla="*/ 44 h 95"/>
                <a:gd name="T64" fmla="*/ 4393 w 124"/>
                <a:gd name="T65" fmla="*/ 37 h 95"/>
                <a:gd name="T66" fmla="*/ 4976 w 124"/>
                <a:gd name="T67" fmla="*/ 29 h 95"/>
                <a:gd name="T68" fmla="*/ 5554 w 124"/>
                <a:gd name="T69" fmla="*/ 36 h 95"/>
                <a:gd name="T70" fmla="*/ 5104 w 124"/>
                <a:gd name="T71" fmla="*/ 39 h 95"/>
                <a:gd name="T72" fmla="*/ 5104 w 124"/>
                <a:gd name="T73" fmla="*/ 49 h 95"/>
                <a:gd name="T74" fmla="*/ 6219 w 124"/>
                <a:gd name="T75" fmla="*/ 48 h 95"/>
                <a:gd name="T76" fmla="*/ 6592 w 124"/>
                <a:gd name="T77" fmla="*/ 41 h 95"/>
                <a:gd name="T78" fmla="*/ 6592 w 124"/>
                <a:gd name="T79" fmla="*/ 31 h 95"/>
                <a:gd name="T80" fmla="*/ 6979 w 124"/>
                <a:gd name="T81" fmla="*/ 23 h 95"/>
                <a:gd name="T82" fmla="*/ 7272 w 124"/>
                <a:gd name="T83" fmla="*/ 29 h 95"/>
                <a:gd name="T84" fmla="*/ 9193 w 124"/>
                <a:gd name="T85" fmla="*/ 24 h 95"/>
                <a:gd name="T86" fmla="*/ 9303 w 124"/>
                <a:gd name="T87" fmla="*/ 42 h 95"/>
                <a:gd name="T88" fmla="*/ 9944 w 124"/>
                <a:gd name="T89" fmla="*/ 49 h 95"/>
                <a:gd name="T90" fmla="*/ 10932 w 124"/>
                <a:gd name="T91" fmla="*/ 47 h 95"/>
                <a:gd name="T92" fmla="*/ 11232 w 124"/>
                <a:gd name="T93" fmla="*/ 37 h 95"/>
                <a:gd name="T94" fmla="*/ 11159 w 124"/>
                <a:gd name="T95" fmla="*/ 26 h 95"/>
                <a:gd name="T96" fmla="*/ 7956 w 124"/>
                <a:gd name="T97" fmla="*/ 20 h 95"/>
                <a:gd name="T98" fmla="*/ 7272 w 124"/>
                <a:gd name="T99" fmla="*/ 16 h 95"/>
                <a:gd name="T100" fmla="*/ 8504 w 124"/>
                <a:gd name="T101" fmla="*/ 18 h 95"/>
                <a:gd name="T102" fmla="*/ 5221 w 124"/>
                <a:gd name="T103" fmla="*/ 55 h 95"/>
                <a:gd name="T104" fmla="*/ 3757 w 124"/>
                <a:gd name="T105" fmla="*/ 70 h 95"/>
                <a:gd name="T106" fmla="*/ 3733 w 124"/>
                <a:gd name="T107" fmla="*/ 80 h 95"/>
                <a:gd name="T108" fmla="*/ 2965 w 124"/>
                <a:gd name="T109" fmla="*/ 87 h 95"/>
                <a:gd name="T110" fmla="*/ 3889 w 124"/>
                <a:gd name="T111" fmla="*/ 94 h 95"/>
                <a:gd name="T112" fmla="*/ 4548 w 124"/>
                <a:gd name="T113" fmla="*/ 88 h 95"/>
                <a:gd name="T114" fmla="*/ 4976 w 124"/>
                <a:gd name="T115" fmla="*/ 80 h 95"/>
                <a:gd name="T116" fmla="*/ 5221 w 124"/>
                <a:gd name="T117" fmla="*/ 67 h 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24" h="95">
                  <a:moveTo>
                    <a:pt x="21" y="20"/>
                  </a:moveTo>
                  <a:lnTo>
                    <a:pt x="30" y="13"/>
                  </a:lnTo>
                  <a:lnTo>
                    <a:pt x="28" y="12"/>
                  </a:lnTo>
                  <a:lnTo>
                    <a:pt x="28" y="11"/>
                  </a:lnTo>
                  <a:lnTo>
                    <a:pt x="27" y="11"/>
                  </a:lnTo>
                  <a:lnTo>
                    <a:pt x="25" y="10"/>
                  </a:lnTo>
                  <a:lnTo>
                    <a:pt x="25" y="9"/>
                  </a:lnTo>
                  <a:lnTo>
                    <a:pt x="24" y="9"/>
                  </a:lnTo>
                  <a:lnTo>
                    <a:pt x="22" y="7"/>
                  </a:lnTo>
                  <a:lnTo>
                    <a:pt x="21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8" y="5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3" y="9"/>
                  </a:lnTo>
                  <a:lnTo>
                    <a:pt x="4" y="9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3"/>
                  </a:lnTo>
                  <a:lnTo>
                    <a:pt x="12" y="13"/>
                  </a:lnTo>
                  <a:lnTo>
                    <a:pt x="12" y="14"/>
                  </a:lnTo>
                  <a:lnTo>
                    <a:pt x="13" y="14"/>
                  </a:lnTo>
                  <a:lnTo>
                    <a:pt x="13" y="16"/>
                  </a:lnTo>
                  <a:lnTo>
                    <a:pt x="15" y="16"/>
                  </a:lnTo>
                  <a:lnTo>
                    <a:pt x="15" y="17"/>
                  </a:lnTo>
                  <a:lnTo>
                    <a:pt x="16" y="17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9"/>
                  </a:lnTo>
                  <a:lnTo>
                    <a:pt x="19" y="19"/>
                  </a:lnTo>
                  <a:lnTo>
                    <a:pt x="19" y="20"/>
                  </a:lnTo>
                  <a:lnTo>
                    <a:pt x="21" y="20"/>
                  </a:lnTo>
                  <a:close/>
                  <a:moveTo>
                    <a:pt x="16" y="45"/>
                  </a:moveTo>
                  <a:lnTo>
                    <a:pt x="25" y="37"/>
                  </a:lnTo>
                  <a:lnTo>
                    <a:pt x="25" y="36"/>
                  </a:lnTo>
                  <a:lnTo>
                    <a:pt x="24" y="36"/>
                  </a:lnTo>
                  <a:lnTo>
                    <a:pt x="24" y="35"/>
                  </a:lnTo>
                  <a:lnTo>
                    <a:pt x="22" y="35"/>
                  </a:lnTo>
                  <a:lnTo>
                    <a:pt x="21" y="34"/>
                  </a:lnTo>
                  <a:lnTo>
                    <a:pt x="21" y="32"/>
                  </a:lnTo>
                  <a:lnTo>
                    <a:pt x="19" y="32"/>
                  </a:lnTo>
                  <a:lnTo>
                    <a:pt x="18" y="31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5" y="29"/>
                  </a:lnTo>
                  <a:lnTo>
                    <a:pt x="13" y="29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0" y="26"/>
                  </a:lnTo>
                  <a:lnTo>
                    <a:pt x="9" y="26"/>
                  </a:lnTo>
                  <a:lnTo>
                    <a:pt x="0" y="34"/>
                  </a:lnTo>
                  <a:lnTo>
                    <a:pt x="1" y="35"/>
                  </a:lnTo>
                  <a:lnTo>
                    <a:pt x="3" y="35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7"/>
                  </a:lnTo>
                  <a:lnTo>
                    <a:pt x="6" y="37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9"/>
                  </a:lnTo>
                  <a:lnTo>
                    <a:pt x="10" y="39"/>
                  </a:lnTo>
                  <a:lnTo>
                    <a:pt x="10" y="41"/>
                  </a:lnTo>
                  <a:lnTo>
                    <a:pt x="12" y="41"/>
                  </a:lnTo>
                  <a:lnTo>
                    <a:pt x="12" y="42"/>
                  </a:lnTo>
                  <a:lnTo>
                    <a:pt x="13" y="42"/>
                  </a:lnTo>
                  <a:lnTo>
                    <a:pt x="15" y="43"/>
                  </a:lnTo>
                  <a:lnTo>
                    <a:pt x="15" y="44"/>
                  </a:lnTo>
                  <a:lnTo>
                    <a:pt x="16" y="44"/>
                  </a:lnTo>
                  <a:lnTo>
                    <a:pt x="16" y="45"/>
                  </a:lnTo>
                  <a:close/>
                  <a:moveTo>
                    <a:pt x="10" y="73"/>
                  </a:moveTo>
                  <a:lnTo>
                    <a:pt x="10" y="74"/>
                  </a:lnTo>
                  <a:lnTo>
                    <a:pt x="10" y="75"/>
                  </a:lnTo>
                  <a:lnTo>
                    <a:pt x="9" y="75"/>
                  </a:lnTo>
                  <a:lnTo>
                    <a:pt x="9" y="76"/>
                  </a:lnTo>
                  <a:lnTo>
                    <a:pt x="9" y="78"/>
                  </a:lnTo>
                  <a:lnTo>
                    <a:pt x="7" y="79"/>
                  </a:lnTo>
                  <a:lnTo>
                    <a:pt x="7" y="80"/>
                  </a:lnTo>
                  <a:lnTo>
                    <a:pt x="6" y="80"/>
                  </a:lnTo>
                  <a:lnTo>
                    <a:pt x="6" y="81"/>
                  </a:lnTo>
                  <a:lnTo>
                    <a:pt x="6" y="82"/>
                  </a:lnTo>
                  <a:lnTo>
                    <a:pt x="4" y="82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3" y="85"/>
                  </a:lnTo>
                  <a:lnTo>
                    <a:pt x="3" y="86"/>
                  </a:lnTo>
                  <a:lnTo>
                    <a:pt x="1" y="87"/>
                  </a:lnTo>
                  <a:lnTo>
                    <a:pt x="1" y="88"/>
                  </a:lnTo>
                  <a:lnTo>
                    <a:pt x="0" y="89"/>
                  </a:lnTo>
                  <a:lnTo>
                    <a:pt x="12" y="94"/>
                  </a:lnTo>
                  <a:lnTo>
                    <a:pt x="13" y="93"/>
                  </a:lnTo>
                  <a:lnTo>
                    <a:pt x="13" y="92"/>
                  </a:lnTo>
                  <a:lnTo>
                    <a:pt x="15" y="91"/>
                  </a:lnTo>
                  <a:lnTo>
                    <a:pt x="16" y="89"/>
                  </a:lnTo>
                  <a:lnTo>
                    <a:pt x="16" y="88"/>
                  </a:lnTo>
                  <a:lnTo>
                    <a:pt x="18" y="87"/>
                  </a:lnTo>
                  <a:lnTo>
                    <a:pt x="18" y="86"/>
                  </a:lnTo>
                  <a:lnTo>
                    <a:pt x="18" y="85"/>
                  </a:lnTo>
                  <a:lnTo>
                    <a:pt x="19" y="83"/>
                  </a:lnTo>
                  <a:lnTo>
                    <a:pt x="19" y="82"/>
                  </a:lnTo>
                  <a:lnTo>
                    <a:pt x="21" y="81"/>
                  </a:lnTo>
                  <a:lnTo>
                    <a:pt x="21" y="80"/>
                  </a:lnTo>
                  <a:lnTo>
                    <a:pt x="21" y="79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5"/>
                  </a:lnTo>
                  <a:lnTo>
                    <a:pt x="24" y="74"/>
                  </a:lnTo>
                  <a:lnTo>
                    <a:pt x="24" y="73"/>
                  </a:lnTo>
                  <a:lnTo>
                    <a:pt x="25" y="72"/>
                  </a:lnTo>
                  <a:lnTo>
                    <a:pt x="25" y="70"/>
                  </a:lnTo>
                  <a:lnTo>
                    <a:pt x="25" y="69"/>
                  </a:lnTo>
                  <a:lnTo>
                    <a:pt x="25" y="67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3"/>
                  </a:lnTo>
                  <a:lnTo>
                    <a:pt x="28" y="62"/>
                  </a:lnTo>
                  <a:lnTo>
                    <a:pt x="28" y="60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30" y="55"/>
                  </a:lnTo>
                  <a:lnTo>
                    <a:pt x="30" y="54"/>
                  </a:lnTo>
                  <a:lnTo>
                    <a:pt x="16" y="53"/>
                  </a:lnTo>
                  <a:lnTo>
                    <a:pt x="16" y="54"/>
                  </a:lnTo>
                  <a:lnTo>
                    <a:pt x="16" y="55"/>
                  </a:lnTo>
                  <a:lnTo>
                    <a:pt x="16" y="56"/>
                  </a:lnTo>
                  <a:lnTo>
                    <a:pt x="16" y="57"/>
                  </a:lnTo>
                  <a:lnTo>
                    <a:pt x="16" y="58"/>
                  </a:lnTo>
                  <a:lnTo>
                    <a:pt x="16" y="60"/>
                  </a:lnTo>
                  <a:lnTo>
                    <a:pt x="15" y="61"/>
                  </a:lnTo>
                  <a:lnTo>
                    <a:pt x="15" y="62"/>
                  </a:lnTo>
                  <a:lnTo>
                    <a:pt x="15" y="63"/>
                  </a:lnTo>
                  <a:lnTo>
                    <a:pt x="15" y="64"/>
                  </a:lnTo>
                  <a:lnTo>
                    <a:pt x="15" y="66"/>
                  </a:lnTo>
                  <a:lnTo>
                    <a:pt x="13" y="66"/>
                  </a:lnTo>
                  <a:lnTo>
                    <a:pt x="13" y="67"/>
                  </a:lnTo>
                  <a:lnTo>
                    <a:pt x="13" y="68"/>
                  </a:lnTo>
                  <a:lnTo>
                    <a:pt x="13" y="69"/>
                  </a:lnTo>
                  <a:lnTo>
                    <a:pt x="12" y="69"/>
                  </a:lnTo>
                  <a:lnTo>
                    <a:pt x="12" y="70"/>
                  </a:lnTo>
                  <a:lnTo>
                    <a:pt x="12" y="72"/>
                  </a:lnTo>
                  <a:lnTo>
                    <a:pt x="10" y="73"/>
                  </a:lnTo>
                  <a:close/>
                  <a:moveTo>
                    <a:pt x="103" y="26"/>
                  </a:moveTo>
                  <a:lnTo>
                    <a:pt x="103" y="28"/>
                  </a:lnTo>
                  <a:lnTo>
                    <a:pt x="103" y="29"/>
                  </a:lnTo>
                  <a:lnTo>
                    <a:pt x="103" y="30"/>
                  </a:lnTo>
                  <a:lnTo>
                    <a:pt x="105" y="31"/>
                  </a:lnTo>
                  <a:lnTo>
                    <a:pt x="105" y="32"/>
                  </a:lnTo>
                  <a:lnTo>
                    <a:pt x="105" y="34"/>
                  </a:lnTo>
                  <a:lnTo>
                    <a:pt x="106" y="35"/>
                  </a:lnTo>
                  <a:lnTo>
                    <a:pt x="106" y="36"/>
                  </a:lnTo>
                  <a:lnTo>
                    <a:pt x="106" y="37"/>
                  </a:lnTo>
                  <a:lnTo>
                    <a:pt x="108" y="37"/>
                  </a:lnTo>
                  <a:lnTo>
                    <a:pt x="108" y="38"/>
                  </a:lnTo>
                  <a:lnTo>
                    <a:pt x="108" y="39"/>
                  </a:lnTo>
                  <a:lnTo>
                    <a:pt x="109" y="41"/>
                  </a:lnTo>
                  <a:lnTo>
                    <a:pt x="109" y="42"/>
                  </a:lnTo>
                  <a:lnTo>
                    <a:pt x="111" y="42"/>
                  </a:lnTo>
                  <a:lnTo>
                    <a:pt x="111" y="43"/>
                  </a:lnTo>
                  <a:lnTo>
                    <a:pt x="111" y="44"/>
                  </a:lnTo>
                  <a:lnTo>
                    <a:pt x="112" y="44"/>
                  </a:lnTo>
                  <a:lnTo>
                    <a:pt x="112" y="45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5" y="48"/>
                  </a:lnTo>
                  <a:lnTo>
                    <a:pt x="124" y="45"/>
                  </a:lnTo>
                  <a:lnTo>
                    <a:pt x="124" y="44"/>
                  </a:lnTo>
                  <a:lnTo>
                    <a:pt x="123" y="43"/>
                  </a:lnTo>
                  <a:lnTo>
                    <a:pt x="123" y="42"/>
                  </a:lnTo>
                  <a:lnTo>
                    <a:pt x="121" y="42"/>
                  </a:lnTo>
                  <a:lnTo>
                    <a:pt x="121" y="41"/>
                  </a:lnTo>
                  <a:lnTo>
                    <a:pt x="120" y="39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37"/>
                  </a:lnTo>
                  <a:lnTo>
                    <a:pt x="117" y="36"/>
                  </a:lnTo>
                  <a:lnTo>
                    <a:pt x="117" y="35"/>
                  </a:lnTo>
                  <a:lnTo>
                    <a:pt x="115" y="34"/>
                  </a:lnTo>
                  <a:lnTo>
                    <a:pt x="115" y="32"/>
                  </a:lnTo>
                  <a:lnTo>
                    <a:pt x="115" y="31"/>
                  </a:lnTo>
                  <a:lnTo>
                    <a:pt x="114" y="30"/>
                  </a:lnTo>
                  <a:lnTo>
                    <a:pt x="114" y="29"/>
                  </a:lnTo>
                  <a:lnTo>
                    <a:pt x="114" y="28"/>
                  </a:lnTo>
                  <a:lnTo>
                    <a:pt x="112" y="26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5" y="25"/>
                  </a:lnTo>
                  <a:lnTo>
                    <a:pt x="117" y="24"/>
                  </a:lnTo>
                  <a:lnTo>
                    <a:pt x="118" y="24"/>
                  </a:lnTo>
                  <a:lnTo>
                    <a:pt x="120" y="24"/>
                  </a:lnTo>
                  <a:lnTo>
                    <a:pt x="114" y="16"/>
                  </a:lnTo>
                  <a:lnTo>
                    <a:pt x="114" y="17"/>
                  </a:lnTo>
                  <a:lnTo>
                    <a:pt x="112" y="17"/>
                  </a:lnTo>
                  <a:lnTo>
                    <a:pt x="111" y="17"/>
                  </a:lnTo>
                  <a:lnTo>
                    <a:pt x="109" y="17"/>
                  </a:lnTo>
                  <a:lnTo>
                    <a:pt x="108" y="18"/>
                  </a:lnTo>
                  <a:lnTo>
                    <a:pt x="106" y="18"/>
                  </a:lnTo>
                  <a:lnTo>
                    <a:pt x="105" y="18"/>
                  </a:lnTo>
                  <a:lnTo>
                    <a:pt x="103" y="18"/>
                  </a:lnTo>
                  <a:lnTo>
                    <a:pt x="102" y="18"/>
                  </a:lnTo>
                  <a:lnTo>
                    <a:pt x="100" y="19"/>
                  </a:lnTo>
                  <a:lnTo>
                    <a:pt x="99" y="19"/>
                  </a:lnTo>
                  <a:lnTo>
                    <a:pt x="97" y="19"/>
                  </a:lnTo>
                  <a:lnTo>
                    <a:pt x="96" y="19"/>
                  </a:lnTo>
                  <a:lnTo>
                    <a:pt x="94" y="19"/>
                  </a:lnTo>
                  <a:lnTo>
                    <a:pt x="93" y="19"/>
                  </a:lnTo>
                  <a:lnTo>
                    <a:pt x="91" y="19"/>
                  </a:lnTo>
                  <a:lnTo>
                    <a:pt x="90" y="19"/>
                  </a:lnTo>
                  <a:lnTo>
                    <a:pt x="84" y="14"/>
                  </a:lnTo>
                  <a:lnTo>
                    <a:pt x="120" y="14"/>
                  </a:lnTo>
                  <a:lnTo>
                    <a:pt x="120" y="5"/>
                  </a:lnTo>
                  <a:lnTo>
                    <a:pt x="81" y="5"/>
                  </a:lnTo>
                  <a:lnTo>
                    <a:pt x="81" y="1"/>
                  </a:lnTo>
                  <a:lnTo>
                    <a:pt x="67" y="1"/>
                  </a:lnTo>
                  <a:lnTo>
                    <a:pt x="67" y="5"/>
                  </a:lnTo>
                  <a:lnTo>
                    <a:pt x="31" y="5"/>
                  </a:lnTo>
                  <a:lnTo>
                    <a:pt x="31" y="14"/>
                  </a:lnTo>
                  <a:lnTo>
                    <a:pt x="64" y="14"/>
                  </a:lnTo>
                  <a:lnTo>
                    <a:pt x="57" y="18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8" y="20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27" y="20"/>
                  </a:lnTo>
                  <a:lnTo>
                    <a:pt x="27" y="29"/>
                  </a:lnTo>
                  <a:lnTo>
                    <a:pt x="34" y="29"/>
                  </a:lnTo>
                  <a:lnTo>
                    <a:pt x="34" y="30"/>
                  </a:lnTo>
                  <a:lnTo>
                    <a:pt x="33" y="30"/>
                  </a:lnTo>
                  <a:lnTo>
                    <a:pt x="33" y="31"/>
                  </a:lnTo>
                  <a:lnTo>
                    <a:pt x="33" y="32"/>
                  </a:lnTo>
                  <a:lnTo>
                    <a:pt x="31" y="32"/>
                  </a:lnTo>
                  <a:lnTo>
                    <a:pt x="31" y="34"/>
                  </a:lnTo>
                  <a:lnTo>
                    <a:pt x="31" y="35"/>
                  </a:lnTo>
                  <a:lnTo>
                    <a:pt x="31" y="36"/>
                  </a:lnTo>
                  <a:lnTo>
                    <a:pt x="30" y="36"/>
                  </a:lnTo>
                  <a:lnTo>
                    <a:pt x="30" y="37"/>
                  </a:lnTo>
                  <a:lnTo>
                    <a:pt x="28" y="38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2"/>
                  </a:lnTo>
                  <a:lnTo>
                    <a:pt x="25" y="42"/>
                  </a:lnTo>
                  <a:lnTo>
                    <a:pt x="25" y="43"/>
                  </a:lnTo>
                  <a:lnTo>
                    <a:pt x="24" y="44"/>
                  </a:lnTo>
                  <a:lnTo>
                    <a:pt x="34" y="48"/>
                  </a:lnTo>
                  <a:lnTo>
                    <a:pt x="34" y="47"/>
                  </a:lnTo>
                  <a:lnTo>
                    <a:pt x="36" y="45"/>
                  </a:lnTo>
                  <a:lnTo>
                    <a:pt x="36" y="44"/>
                  </a:lnTo>
                  <a:lnTo>
                    <a:pt x="37" y="44"/>
                  </a:lnTo>
                  <a:lnTo>
                    <a:pt x="37" y="43"/>
                  </a:lnTo>
                  <a:lnTo>
                    <a:pt x="37" y="42"/>
                  </a:lnTo>
                  <a:lnTo>
                    <a:pt x="39" y="42"/>
                  </a:lnTo>
                  <a:lnTo>
                    <a:pt x="39" y="41"/>
                  </a:lnTo>
                  <a:lnTo>
                    <a:pt x="39" y="39"/>
                  </a:lnTo>
                  <a:lnTo>
                    <a:pt x="40" y="39"/>
                  </a:lnTo>
                  <a:lnTo>
                    <a:pt x="40" y="38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2" y="36"/>
                  </a:lnTo>
                  <a:lnTo>
                    <a:pt x="42" y="35"/>
                  </a:lnTo>
                  <a:lnTo>
                    <a:pt x="43" y="34"/>
                  </a:lnTo>
                  <a:lnTo>
                    <a:pt x="43" y="32"/>
                  </a:lnTo>
                  <a:lnTo>
                    <a:pt x="43" y="31"/>
                  </a:lnTo>
                  <a:lnTo>
                    <a:pt x="45" y="30"/>
                  </a:lnTo>
                  <a:lnTo>
                    <a:pt x="45" y="29"/>
                  </a:lnTo>
                  <a:lnTo>
                    <a:pt x="49" y="29"/>
                  </a:lnTo>
                  <a:lnTo>
                    <a:pt x="51" y="29"/>
                  </a:lnTo>
                  <a:lnTo>
                    <a:pt x="51" y="30"/>
                  </a:lnTo>
                  <a:lnTo>
                    <a:pt x="51" y="31"/>
                  </a:lnTo>
                  <a:lnTo>
                    <a:pt x="51" y="32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1" y="36"/>
                  </a:lnTo>
                  <a:lnTo>
                    <a:pt x="51" y="37"/>
                  </a:lnTo>
                  <a:lnTo>
                    <a:pt x="51" y="38"/>
                  </a:lnTo>
                  <a:lnTo>
                    <a:pt x="51" y="39"/>
                  </a:lnTo>
                  <a:lnTo>
                    <a:pt x="49" y="39"/>
                  </a:lnTo>
                  <a:lnTo>
                    <a:pt x="49" y="41"/>
                  </a:lnTo>
                  <a:lnTo>
                    <a:pt x="48" y="41"/>
                  </a:lnTo>
                  <a:lnTo>
                    <a:pt x="46" y="41"/>
                  </a:lnTo>
                  <a:lnTo>
                    <a:pt x="46" y="39"/>
                  </a:lnTo>
                  <a:lnTo>
                    <a:pt x="45" y="39"/>
                  </a:lnTo>
                  <a:lnTo>
                    <a:pt x="43" y="39"/>
                  </a:lnTo>
                  <a:lnTo>
                    <a:pt x="42" y="39"/>
                  </a:lnTo>
                  <a:lnTo>
                    <a:pt x="40" y="38"/>
                  </a:lnTo>
                  <a:lnTo>
                    <a:pt x="42" y="49"/>
                  </a:lnTo>
                  <a:lnTo>
                    <a:pt x="43" y="49"/>
                  </a:lnTo>
                  <a:lnTo>
                    <a:pt x="45" y="49"/>
                  </a:lnTo>
                  <a:lnTo>
                    <a:pt x="46" y="49"/>
                  </a:lnTo>
                  <a:lnTo>
                    <a:pt x="48" y="49"/>
                  </a:lnTo>
                  <a:lnTo>
                    <a:pt x="49" y="49"/>
                  </a:lnTo>
                  <a:lnTo>
                    <a:pt x="51" y="49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5" y="49"/>
                  </a:lnTo>
                  <a:lnTo>
                    <a:pt x="55" y="48"/>
                  </a:lnTo>
                  <a:lnTo>
                    <a:pt x="57" y="48"/>
                  </a:lnTo>
                  <a:lnTo>
                    <a:pt x="58" y="48"/>
                  </a:lnTo>
                  <a:lnTo>
                    <a:pt x="58" y="47"/>
                  </a:lnTo>
                  <a:lnTo>
                    <a:pt x="60" y="45"/>
                  </a:lnTo>
                  <a:lnTo>
                    <a:pt x="60" y="44"/>
                  </a:lnTo>
                  <a:lnTo>
                    <a:pt x="60" y="43"/>
                  </a:lnTo>
                  <a:lnTo>
                    <a:pt x="61" y="43"/>
                  </a:lnTo>
                  <a:lnTo>
                    <a:pt x="61" y="42"/>
                  </a:lnTo>
                  <a:lnTo>
                    <a:pt x="61" y="41"/>
                  </a:lnTo>
                  <a:lnTo>
                    <a:pt x="61" y="39"/>
                  </a:lnTo>
                  <a:lnTo>
                    <a:pt x="61" y="38"/>
                  </a:lnTo>
                  <a:lnTo>
                    <a:pt x="61" y="37"/>
                  </a:lnTo>
                  <a:lnTo>
                    <a:pt x="61" y="36"/>
                  </a:lnTo>
                  <a:lnTo>
                    <a:pt x="61" y="35"/>
                  </a:lnTo>
                  <a:lnTo>
                    <a:pt x="61" y="34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61" y="30"/>
                  </a:lnTo>
                  <a:lnTo>
                    <a:pt x="61" y="29"/>
                  </a:lnTo>
                  <a:lnTo>
                    <a:pt x="61" y="28"/>
                  </a:lnTo>
                  <a:lnTo>
                    <a:pt x="61" y="26"/>
                  </a:lnTo>
                  <a:lnTo>
                    <a:pt x="61" y="25"/>
                  </a:lnTo>
                  <a:lnTo>
                    <a:pt x="61" y="24"/>
                  </a:lnTo>
                  <a:lnTo>
                    <a:pt x="61" y="23"/>
                  </a:lnTo>
                  <a:lnTo>
                    <a:pt x="63" y="23"/>
                  </a:lnTo>
                  <a:lnTo>
                    <a:pt x="63" y="24"/>
                  </a:lnTo>
                  <a:lnTo>
                    <a:pt x="64" y="24"/>
                  </a:lnTo>
                  <a:lnTo>
                    <a:pt x="64" y="25"/>
                  </a:lnTo>
                  <a:lnTo>
                    <a:pt x="64" y="26"/>
                  </a:lnTo>
                  <a:lnTo>
                    <a:pt x="66" y="26"/>
                  </a:lnTo>
                  <a:lnTo>
                    <a:pt x="66" y="28"/>
                  </a:lnTo>
                  <a:lnTo>
                    <a:pt x="67" y="28"/>
                  </a:lnTo>
                  <a:lnTo>
                    <a:pt x="67" y="29"/>
                  </a:lnTo>
                  <a:lnTo>
                    <a:pt x="67" y="50"/>
                  </a:lnTo>
                  <a:lnTo>
                    <a:pt x="79" y="50"/>
                  </a:lnTo>
                  <a:lnTo>
                    <a:pt x="79" y="29"/>
                  </a:lnTo>
                  <a:lnTo>
                    <a:pt x="79" y="28"/>
                  </a:lnTo>
                  <a:lnTo>
                    <a:pt x="81" y="28"/>
                  </a:lnTo>
                  <a:lnTo>
                    <a:pt x="81" y="26"/>
                  </a:lnTo>
                  <a:lnTo>
                    <a:pt x="82" y="25"/>
                  </a:lnTo>
                  <a:lnTo>
                    <a:pt x="84" y="24"/>
                  </a:lnTo>
                  <a:lnTo>
                    <a:pt x="85" y="24"/>
                  </a:lnTo>
                  <a:lnTo>
                    <a:pt x="85" y="23"/>
                  </a:lnTo>
                  <a:lnTo>
                    <a:pt x="87" y="22"/>
                  </a:lnTo>
                  <a:lnTo>
                    <a:pt x="88" y="20"/>
                  </a:lnTo>
                  <a:lnTo>
                    <a:pt x="88" y="22"/>
                  </a:lnTo>
                  <a:lnTo>
                    <a:pt x="88" y="42"/>
                  </a:lnTo>
                  <a:lnTo>
                    <a:pt x="87" y="42"/>
                  </a:lnTo>
                  <a:lnTo>
                    <a:pt x="85" y="42"/>
                  </a:lnTo>
                  <a:lnTo>
                    <a:pt x="84" y="42"/>
                  </a:lnTo>
                  <a:lnTo>
                    <a:pt x="84" y="43"/>
                  </a:lnTo>
                  <a:lnTo>
                    <a:pt x="82" y="43"/>
                  </a:lnTo>
                  <a:lnTo>
                    <a:pt x="85" y="50"/>
                  </a:lnTo>
                  <a:lnTo>
                    <a:pt x="87" y="50"/>
                  </a:lnTo>
                  <a:lnTo>
                    <a:pt x="88" y="50"/>
                  </a:lnTo>
                  <a:lnTo>
                    <a:pt x="90" y="50"/>
                  </a:lnTo>
                  <a:lnTo>
                    <a:pt x="91" y="49"/>
                  </a:lnTo>
                  <a:lnTo>
                    <a:pt x="93" y="49"/>
                  </a:lnTo>
                  <a:lnTo>
                    <a:pt x="94" y="49"/>
                  </a:lnTo>
                  <a:lnTo>
                    <a:pt x="96" y="49"/>
                  </a:lnTo>
                  <a:lnTo>
                    <a:pt x="96" y="48"/>
                  </a:lnTo>
                  <a:lnTo>
                    <a:pt x="97" y="48"/>
                  </a:lnTo>
                  <a:lnTo>
                    <a:pt x="99" y="48"/>
                  </a:lnTo>
                  <a:lnTo>
                    <a:pt x="100" y="48"/>
                  </a:lnTo>
                  <a:lnTo>
                    <a:pt x="100" y="47"/>
                  </a:lnTo>
                  <a:lnTo>
                    <a:pt x="102" y="47"/>
                  </a:lnTo>
                  <a:lnTo>
                    <a:pt x="103" y="47"/>
                  </a:lnTo>
                  <a:lnTo>
                    <a:pt x="105" y="45"/>
                  </a:lnTo>
                  <a:lnTo>
                    <a:pt x="106" y="45"/>
                  </a:lnTo>
                  <a:lnTo>
                    <a:pt x="108" y="45"/>
                  </a:lnTo>
                  <a:lnTo>
                    <a:pt x="108" y="44"/>
                  </a:lnTo>
                  <a:lnTo>
                    <a:pt x="105" y="37"/>
                  </a:lnTo>
                  <a:lnTo>
                    <a:pt x="103" y="37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9" y="38"/>
                  </a:lnTo>
                  <a:lnTo>
                    <a:pt x="99" y="39"/>
                  </a:lnTo>
                  <a:lnTo>
                    <a:pt x="99" y="28"/>
                  </a:lnTo>
                  <a:lnTo>
                    <a:pt x="99" y="26"/>
                  </a:lnTo>
                  <a:lnTo>
                    <a:pt x="100" y="26"/>
                  </a:lnTo>
                  <a:lnTo>
                    <a:pt x="102" y="26"/>
                  </a:lnTo>
                  <a:lnTo>
                    <a:pt x="103" y="26"/>
                  </a:lnTo>
                  <a:close/>
                  <a:moveTo>
                    <a:pt x="76" y="18"/>
                  </a:moveTo>
                  <a:lnTo>
                    <a:pt x="76" y="19"/>
                  </a:lnTo>
                  <a:lnTo>
                    <a:pt x="75" y="19"/>
                  </a:lnTo>
                  <a:lnTo>
                    <a:pt x="75" y="20"/>
                  </a:lnTo>
                  <a:lnTo>
                    <a:pt x="73" y="20"/>
                  </a:lnTo>
                  <a:lnTo>
                    <a:pt x="73" y="22"/>
                  </a:lnTo>
                  <a:lnTo>
                    <a:pt x="73" y="20"/>
                  </a:lnTo>
                  <a:lnTo>
                    <a:pt x="72" y="20"/>
                  </a:lnTo>
                  <a:lnTo>
                    <a:pt x="72" y="19"/>
                  </a:lnTo>
                  <a:lnTo>
                    <a:pt x="72" y="18"/>
                  </a:lnTo>
                  <a:lnTo>
                    <a:pt x="70" y="18"/>
                  </a:lnTo>
                  <a:lnTo>
                    <a:pt x="70" y="17"/>
                  </a:lnTo>
                  <a:lnTo>
                    <a:pt x="69" y="17"/>
                  </a:lnTo>
                  <a:lnTo>
                    <a:pt x="69" y="16"/>
                  </a:lnTo>
                  <a:lnTo>
                    <a:pt x="67" y="16"/>
                  </a:lnTo>
                  <a:lnTo>
                    <a:pt x="67" y="14"/>
                  </a:lnTo>
                  <a:lnTo>
                    <a:pt x="66" y="14"/>
                  </a:lnTo>
                  <a:lnTo>
                    <a:pt x="81" y="14"/>
                  </a:lnTo>
                  <a:lnTo>
                    <a:pt x="79" y="14"/>
                  </a:lnTo>
                  <a:lnTo>
                    <a:pt x="79" y="16"/>
                  </a:lnTo>
                  <a:lnTo>
                    <a:pt x="79" y="17"/>
                  </a:lnTo>
                  <a:lnTo>
                    <a:pt x="78" y="17"/>
                  </a:lnTo>
                  <a:lnTo>
                    <a:pt x="78" y="18"/>
                  </a:lnTo>
                  <a:lnTo>
                    <a:pt x="76" y="18"/>
                  </a:lnTo>
                  <a:close/>
                  <a:moveTo>
                    <a:pt x="100" y="79"/>
                  </a:moveTo>
                  <a:lnTo>
                    <a:pt x="100" y="94"/>
                  </a:lnTo>
                  <a:lnTo>
                    <a:pt x="112" y="94"/>
                  </a:lnTo>
                  <a:lnTo>
                    <a:pt x="112" y="49"/>
                  </a:lnTo>
                  <a:lnTo>
                    <a:pt x="100" y="49"/>
                  </a:lnTo>
                  <a:lnTo>
                    <a:pt x="100" y="55"/>
                  </a:lnTo>
                  <a:lnTo>
                    <a:pt x="48" y="55"/>
                  </a:lnTo>
                  <a:lnTo>
                    <a:pt x="48" y="51"/>
                  </a:lnTo>
                  <a:lnTo>
                    <a:pt x="36" y="51"/>
                  </a:lnTo>
                  <a:lnTo>
                    <a:pt x="36" y="64"/>
                  </a:lnTo>
                  <a:lnTo>
                    <a:pt x="36" y="66"/>
                  </a:lnTo>
                  <a:lnTo>
                    <a:pt x="36" y="67"/>
                  </a:lnTo>
                  <a:lnTo>
                    <a:pt x="36" y="68"/>
                  </a:lnTo>
                  <a:lnTo>
                    <a:pt x="36" y="69"/>
                  </a:lnTo>
                  <a:lnTo>
                    <a:pt x="34" y="70"/>
                  </a:lnTo>
                  <a:lnTo>
                    <a:pt x="34" y="72"/>
                  </a:lnTo>
                  <a:lnTo>
                    <a:pt x="34" y="73"/>
                  </a:lnTo>
                  <a:lnTo>
                    <a:pt x="34" y="74"/>
                  </a:lnTo>
                  <a:lnTo>
                    <a:pt x="34" y="75"/>
                  </a:lnTo>
                  <a:lnTo>
                    <a:pt x="34" y="76"/>
                  </a:lnTo>
                  <a:lnTo>
                    <a:pt x="33" y="78"/>
                  </a:lnTo>
                  <a:lnTo>
                    <a:pt x="33" y="79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2"/>
                  </a:lnTo>
                  <a:lnTo>
                    <a:pt x="30" y="83"/>
                  </a:lnTo>
                  <a:lnTo>
                    <a:pt x="28" y="85"/>
                  </a:lnTo>
                  <a:lnTo>
                    <a:pt x="28" y="86"/>
                  </a:lnTo>
                  <a:lnTo>
                    <a:pt x="27" y="86"/>
                  </a:lnTo>
                  <a:lnTo>
                    <a:pt x="27" y="87"/>
                  </a:lnTo>
                  <a:lnTo>
                    <a:pt x="25" y="87"/>
                  </a:lnTo>
                  <a:lnTo>
                    <a:pt x="25" y="88"/>
                  </a:lnTo>
                  <a:lnTo>
                    <a:pt x="24" y="88"/>
                  </a:lnTo>
                  <a:lnTo>
                    <a:pt x="22" y="89"/>
                  </a:lnTo>
                  <a:lnTo>
                    <a:pt x="33" y="95"/>
                  </a:lnTo>
                  <a:lnTo>
                    <a:pt x="34" y="95"/>
                  </a:lnTo>
                  <a:lnTo>
                    <a:pt x="34" y="94"/>
                  </a:lnTo>
                  <a:lnTo>
                    <a:pt x="36" y="94"/>
                  </a:lnTo>
                  <a:lnTo>
                    <a:pt x="36" y="93"/>
                  </a:lnTo>
                  <a:lnTo>
                    <a:pt x="37" y="93"/>
                  </a:lnTo>
                  <a:lnTo>
                    <a:pt x="37" y="92"/>
                  </a:lnTo>
                  <a:lnTo>
                    <a:pt x="39" y="92"/>
                  </a:lnTo>
                  <a:lnTo>
                    <a:pt x="39" y="91"/>
                  </a:lnTo>
                  <a:lnTo>
                    <a:pt x="40" y="89"/>
                  </a:lnTo>
                  <a:lnTo>
                    <a:pt x="40" y="88"/>
                  </a:lnTo>
                  <a:lnTo>
                    <a:pt x="42" y="88"/>
                  </a:lnTo>
                  <a:lnTo>
                    <a:pt x="42" y="87"/>
                  </a:lnTo>
                  <a:lnTo>
                    <a:pt x="42" y="86"/>
                  </a:lnTo>
                  <a:lnTo>
                    <a:pt x="43" y="86"/>
                  </a:lnTo>
                  <a:lnTo>
                    <a:pt x="43" y="85"/>
                  </a:lnTo>
                  <a:lnTo>
                    <a:pt x="43" y="83"/>
                  </a:lnTo>
                  <a:lnTo>
                    <a:pt x="45" y="82"/>
                  </a:lnTo>
                  <a:lnTo>
                    <a:pt x="45" y="81"/>
                  </a:lnTo>
                  <a:lnTo>
                    <a:pt x="45" y="80"/>
                  </a:lnTo>
                  <a:lnTo>
                    <a:pt x="46" y="80"/>
                  </a:lnTo>
                  <a:lnTo>
                    <a:pt x="46" y="79"/>
                  </a:lnTo>
                  <a:lnTo>
                    <a:pt x="100" y="79"/>
                  </a:lnTo>
                  <a:close/>
                  <a:moveTo>
                    <a:pt x="100" y="70"/>
                  </a:moveTo>
                  <a:lnTo>
                    <a:pt x="48" y="70"/>
                  </a:lnTo>
                  <a:lnTo>
                    <a:pt x="48" y="69"/>
                  </a:lnTo>
                  <a:lnTo>
                    <a:pt x="48" y="68"/>
                  </a:lnTo>
                  <a:lnTo>
                    <a:pt x="48" y="67"/>
                  </a:lnTo>
                  <a:lnTo>
                    <a:pt x="48" y="66"/>
                  </a:lnTo>
                  <a:lnTo>
                    <a:pt x="48" y="64"/>
                  </a:lnTo>
                  <a:lnTo>
                    <a:pt x="48" y="63"/>
                  </a:lnTo>
                  <a:lnTo>
                    <a:pt x="100" y="63"/>
                  </a:lnTo>
                  <a:lnTo>
                    <a:pt x="100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6" name="Freeform 29"/>
            <p:cNvSpPr>
              <a:spLocks noEditPoints="1"/>
            </p:cNvSpPr>
            <p:nvPr userDrawn="1"/>
          </p:nvSpPr>
          <p:spPr bwMode="auto">
            <a:xfrm>
              <a:off x="563" y="133"/>
              <a:ext cx="139" cy="93"/>
            </a:xfrm>
            <a:custGeom>
              <a:avLst/>
              <a:gdLst>
                <a:gd name="T0" fmla="*/ 8467 w 118"/>
                <a:gd name="T1" fmla="*/ 17 h 93"/>
                <a:gd name="T2" fmla="*/ 3722 w 118"/>
                <a:gd name="T3" fmla="*/ 0 h 93"/>
                <a:gd name="T4" fmla="*/ 1243 w 118"/>
                <a:gd name="T5" fmla="*/ 22 h 93"/>
                <a:gd name="T6" fmla="*/ 1377 w 118"/>
                <a:gd name="T7" fmla="*/ 25 h 93"/>
                <a:gd name="T8" fmla="*/ 1622 w 118"/>
                <a:gd name="T9" fmla="*/ 30 h 93"/>
                <a:gd name="T10" fmla="*/ 1725 w 118"/>
                <a:gd name="T11" fmla="*/ 35 h 93"/>
                <a:gd name="T12" fmla="*/ 3322 w 118"/>
                <a:gd name="T13" fmla="*/ 34 h 93"/>
                <a:gd name="T14" fmla="*/ 3264 w 118"/>
                <a:gd name="T15" fmla="*/ 29 h 93"/>
                <a:gd name="T16" fmla="*/ 3124 w 118"/>
                <a:gd name="T17" fmla="*/ 25 h 93"/>
                <a:gd name="T18" fmla="*/ 2820 w 118"/>
                <a:gd name="T19" fmla="*/ 22 h 93"/>
                <a:gd name="T20" fmla="*/ 2652 w 118"/>
                <a:gd name="T21" fmla="*/ 18 h 93"/>
                <a:gd name="T22" fmla="*/ 0 w 118"/>
                <a:gd name="T23" fmla="*/ 48 h 93"/>
                <a:gd name="T24" fmla="*/ 7024 w 118"/>
                <a:gd name="T25" fmla="*/ 37 h 93"/>
                <a:gd name="T26" fmla="*/ 7085 w 118"/>
                <a:gd name="T27" fmla="*/ 32 h 93"/>
                <a:gd name="T28" fmla="*/ 7402 w 118"/>
                <a:gd name="T29" fmla="*/ 28 h 93"/>
                <a:gd name="T30" fmla="*/ 7533 w 118"/>
                <a:gd name="T31" fmla="*/ 24 h 93"/>
                <a:gd name="T32" fmla="*/ 7797 w 118"/>
                <a:gd name="T33" fmla="*/ 20 h 93"/>
                <a:gd name="T34" fmla="*/ 6083 w 118"/>
                <a:gd name="T35" fmla="*/ 19 h 93"/>
                <a:gd name="T36" fmla="*/ 5963 w 118"/>
                <a:gd name="T37" fmla="*/ 23 h 93"/>
                <a:gd name="T38" fmla="*/ 5645 w 118"/>
                <a:gd name="T39" fmla="*/ 28 h 93"/>
                <a:gd name="T40" fmla="*/ 5429 w 118"/>
                <a:gd name="T41" fmla="*/ 32 h 93"/>
                <a:gd name="T42" fmla="*/ 5335 w 118"/>
                <a:gd name="T43" fmla="*/ 37 h 93"/>
                <a:gd name="T44" fmla="*/ 6650 w 118"/>
                <a:gd name="T45" fmla="*/ 88 h 93"/>
                <a:gd name="T46" fmla="*/ 8467 w 118"/>
                <a:gd name="T47" fmla="*/ 55 h 93"/>
                <a:gd name="T48" fmla="*/ 8274 w 118"/>
                <a:gd name="T49" fmla="*/ 53 h 93"/>
                <a:gd name="T50" fmla="*/ 548 w 118"/>
                <a:gd name="T51" fmla="*/ 53 h 93"/>
                <a:gd name="T52" fmla="*/ 465 w 118"/>
                <a:gd name="T53" fmla="*/ 56 h 93"/>
                <a:gd name="T54" fmla="*/ 2251 w 118"/>
                <a:gd name="T55" fmla="*/ 79 h 93"/>
                <a:gd name="T56" fmla="*/ 6619 w 118"/>
                <a:gd name="T57" fmla="*/ 62 h 93"/>
                <a:gd name="T58" fmla="*/ 2251 w 118"/>
                <a:gd name="T59" fmla="*/ 79 h 93"/>
                <a:gd name="T60" fmla="*/ 12313 w 118"/>
                <a:gd name="T61" fmla="*/ 39 h 93"/>
                <a:gd name="T62" fmla="*/ 12803 w 118"/>
                <a:gd name="T63" fmla="*/ 44 h 93"/>
                <a:gd name="T64" fmla="*/ 13152 w 118"/>
                <a:gd name="T65" fmla="*/ 49 h 93"/>
                <a:gd name="T66" fmla="*/ 13840 w 118"/>
                <a:gd name="T67" fmla="*/ 54 h 93"/>
                <a:gd name="T68" fmla="*/ 13971 w 118"/>
                <a:gd name="T69" fmla="*/ 57 h 93"/>
                <a:gd name="T70" fmla="*/ 14371 w 118"/>
                <a:gd name="T71" fmla="*/ 61 h 93"/>
                <a:gd name="T72" fmla="*/ 14375 w 118"/>
                <a:gd name="T73" fmla="*/ 64 h 93"/>
                <a:gd name="T74" fmla="*/ 14375 w 118"/>
                <a:gd name="T75" fmla="*/ 69 h 93"/>
                <a:gd name="T76" fmla="*/ 14371 w 118"/>
                <a:gd name="T77" fmla="*/ 73 h 93"/>
                <a:gd name="T78" fmla="*/ 13840 w 118"/>
                <a:gd name="T79" fmla="*/ 75 h 93"/>
                <a:gd name="T80" fmla="*/ 13123 w 118"/>
                <a:gd name="T81" fmla="*/ 75 h 93"/>
                <a:gd name="T82" fmla="*/ 12203 w 118"/>
                <a:gd name="T83" fmla="*/ 74 h 93"/>
                <a:gd name="T84" fmla="*/ 11581 w 118"/>
                <a:gd name="T85" fmla="*/ 73 h 93"/>
                <a:gd name="T86" fmla="*/ 11749 w 118"/>
                <a:gd name="T87" fmla="*/ 85 h 93"/>
                <a:gd name="T88" fmla="*/ 12746 w 118"/>
                <a:gd name="T89" fmla="*/ 86 h 93"/>
                <a:gd name="T90" fmla="*/ 13523 w 118"/>
                <a:gd name="T91" fmla="*/ 86 h 93"/>
                <a:gd name="T92" fmla="*/ 14371 w 118"/>
                <a:gd name="T93" fmla="*/ 86 h 93"/>
                <a:gd name="T94" fmla="*/ 14852 w 118"/>
                <a:gd name="T95" fmla="*/ 85 h 93"/>
                <a:gd name="T96" fmla="*/ 15264 w 118"/>
                <a:gd name="T97" fmla="*/ 81 h 93"/>
                <a:gd name="T98" fmla="*/ 15533 w 118"/>
                <a:gd name="T99" fmla="*/ 78 h 93"/>
                <a:gd name="T100" fmla="*/ 16070 w 118"/>
                <a:gd name="T101" fmla="*/ 74 h 93"/>
                <a:gd name="T102" fmla="*/ 16070 w 118"/>
                <a:gd name="T103" fmla="*/ 69 h 93"/>
                <a:gd name="T104" fmla="*/ 16070 w 118"/>
                <a:gd name="T105" fmla="*/ 64 h 93"/>
                <a:gd name="T106" fmla="*/ 15930 w 118"/>
                <a:gd name="T107" fmla="*/ 60 h 93"/>
                <a:gd name="T108" fmla="*/ 15533 w 118"/>
                <a:gd name="T109" fmla="*/ 56 h 93"/>
                <a:gd name="T110" fmla="*/ 15493 w 118"/>
                <a:gd name="T111" fmla="*/ 51 h 93"/>
                <a:gd name="T112" fmla="*/ 15082 w 118"/>
                <a:gd name="T113" fmla="*/ 48 h 93"/>
                <a:gd name="T114" fmla="*/ 14819 w 118"/>
                <a:gd name="T115" fmla="*/ 44 h 93"/>
                <a:gd name="T116" fmla="*/ 14371 w 118"/>
                <a:gd name="T117" fmla="*/ 41 h 93"/>
                <a:gd name="T118" fmla="*/ 14371 w 118"/>
                <a:gd name="T119" fmla="*/ 36 h 93"/>
                <a:gd name="T120" fmla="*/ 9338 w 118"/>
                <a:gd name="T121" fmla="*/ 3 h 93"/>
                <a:gd name="T122" fmla="*/ 11000 w 118"/>
                <a:gd name="T123" fmla="*/ 13 h 93"/>
                <a:gd name="T124" fmla="*/ 13840 w 118"/>
                <a:gd name="T125" fmla="*/ 12 h 9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8" h="93">
                  <a:moveTo>
                    <a:pt x="27" y="7"/>
                  </a:moveTo>
                  <a:lnTo>
                    <a:pt x="3" y="7"/>
                  </a:lnTo>
                  <a:lnTo>
                    <a:pt x="3" y="17"/>
                  </a:lnTo>
                  <a:lnTo>
                    <a:pt x="63" y="17"/>
                  </a:lnTo>
                  <a:lnTo>
                    <a:pt x="63" y="7"/>
                  </a:lnTo>
                  <a:lnTo>
                    <a:pt x="39" y="7"/>
                  </a:lnTo>
                  <a:lnTo>
                    <a:pt x="39" y="0"/>
                  </a:lnTo>
                  <a:lnTo>
                    <a:pt x="27" y="0"/>
                  </a:lnTo>
                  <a:lnTo>
                    <a:pt x="27" y="7"/>
                  </a:lnTo>
                  <a:close/>
                  <a:moveTo>
                    <a:pt x="7" y="20"/>
                  </a:moveTo>
                  <a:lnTo>
                    <a:pt x="7" y="22"/>
                  </a:lnTo>
                  <a:lnTo>
                    <a:pt x="9" y="22"/>
                  </a:lnTo>
                  <a:lnTo>
                    <a:pt x="9" y="23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10" y="25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2" y="31"/>
                  </a:lnTo>
                  <a:lnTo>
                    <a:pt x="12" y="32"/>
                  </a:lnTo>
                  <a:lnTo>
                    <a:pt x="13" y="34"/>
                  </a:lnTo>
                  <a:lnTo>
                    <a:pt x="13" y="35"/>
                  </a:lnTo>
                  <a:lnTo>
                    <a:pt x="13" y="36"/>
                  </a:lnTo>
                  <a:lnTo>
                    <a:pt x="13" y="37"/>
                  </a:lnTo>
                  <a:lnTo>
                    <a:pt x="25" y="35"/>
                  </a:lnTo>
                  <a:lnTo>
                    <a:pt x="25" y="34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30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25"/>
                  </a:lnTo>
                  <a:lnTo>
                    <a:pt x="22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1" y="22"/>
                  </a:lnTo>
                  <a:lnTo>
                    <a:pt x="21" y="20"/>
                  </a:lnTo>
                  <a:lnTo>
                    <a:pt x="19" y="20"/>
                  </a:lnTo>
                  <a:lnTo>
                    <a:pt x="19" y="19"/>
                  </a:lnTo>
                  <a:lnTo>
                    <a:pt x="19" y="18"/>
                  </a:lnTo>
                  <a:lnTo>
                    <a:pt x="7" y="20"/>
                  </a:lnTo>
                  <a:close/>
                  <a:moveTo>
                    <a:pt x="37" y="38"/>
                  </a:moveTo>
                  <a:lnTo>
                    <a:pt x="0" y="38"/>
                  </a:lnTo>
                  <a:lnTo>
                    <a:pt x="0" y="48"/>
                  </a:lnTo>
                  <a:lnTo>
                    <a:pt x="64" y="48"/>
                  </a:lnTo>
                  <a:lnTo>
                    <a:pt x="64" y="38"/>
                  </a:lnTo>
                  <a:lnTo>
                    <a:pt x="51" y="38"/>
                  </a:lnTo>
                  <a:lnTo>
                    <a:pt x="51" y="37"/>
                  </a:lnTo>
                  <a:lnTo>
                    <a:pt x="51" y="36"/>
                  </a:lnTo>
                  <a:lnTo>
                    <a:pt x="52" y="35"/>
                  </a:lnTo>
                  <a:lnTo>
                    <a:pt x="52" y="34"/>
                  </a:lnTo>
                  <a:lnTo>
                    <a:pt x="52" y="32"/>
                  </a:lnTo>
                  <a:lnTo>
                    <a:pt x="54" y="31"/>
                  </a:lnTo>
                  <a:lnTo>
                    <a:pt x="54" y="30"/>
                  </a:lnTo>
                  <a:lnTo>
                    <a:pt x="54" y="29"/>
                  </a:lnTo>
                  <a:lnTo>
                    <a:pt x="54" y="28"/>
                  </a:lnTo>
                  <a:lnTo>
                    <a:pt x="55" y="28"/>
                  </a:lnTo>
                  <a:lnTo>
                    <a:pt x="55" y="26"/>
                  </a:lnTo>
                  <a:lnTo>
                    <a:pt x="55" y="25"/>
                  </a:lnTo>
                  <a:lnTo>
                    <a:pt x="55" y="24"/>
                  </a:lnTo>
                  <a:lnTo>
                    <a:pt x="57" y="24"/>
                  </a:lnTo>
                  <a:lnTo>
                    <a:pt x="57" y="23"/>
                  </a:lnTo>
                  <a:lnTo>
                    <a:pt x="57" y="22"/>
                  </a:lnTo>
                  <a:lnTo>
                    <a:pt x="57" y="20"/>
                  </a:lnTo>
                  <a:lnTo>
                    <a:pt x="58" y="20"/>
                  </a:lnTo>
                  <a:lnTo>
                    <a:pt x="46" y="17"/>
                  </a:lnTo>
                  <a:lnTo>
                    <a:pt x="46" y="18"/>
                  </a:lnTo>
                  <a:lnTo>
                    <a:pt x="45" y="19"/>
                  </a:lnTo>
                  <a:lnTo>
                    <a:pt x="45" y="20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3" y="23"/>
                  </a:lnTo>
                  <a:lnTo>
                    <a:pt x="43" y="24"/>
                  </a:lnTo>
                  <a:lnTo>
                    <a:pt x="43" y="25"/>
                  </a:lnTo>
                  <a:lnTo>
                    <a:pt x="43" y="26"/>
                  </a:lnTo>
                  <a:lnTo>
                    <a:pt x="42" y="28"/>
                  </a:lnTo>
                  <a:lnTo>
                    <a:pt x="42" y="29"/>
                  </a:lnTo>
                  <a:lnTo>
                    <a:pt x="42" y="30"/>
                  </a:lnTo>
                  <a:lnTo>
                    <a:pt x="40" y="31"/>
                  </a:lnTo>
                  <a:lnTo>
                    <a:pt x="40" y="32"/>
                  </a:lnTo>
                  <a:lnTo>
                    <a:pt x="40" y="34"/>
                  </a:lnTo>
                  <a:lnTo>
                    <a:pt x="39" y="35"/>
                  </a:lnTo>
                  <a:lnTo>
                    <a:pt x="39" y="36"/>
                  </a:lnTo>
                  <a:lnTo>
                    <a:pt x="39" y="37"/>
                  </a:lnTo>
                  <a:lnTo>
                    <a:pt x="39" y="38"/>
                  </a:lnTo>
                  <a:lnTo>
                    <a:pt x="37" y="38"/>
                  </a:lnTo>
                  <a:close/>
                  <a:moveTo>
                    <a:pt x="16" y="88"/>
                  </a:moveTo>
                  <a:lnTo>
                    <a:pt x="49" y="88"/>
                  </a:lnTo>
                  <a:lnTo>
                    <a:pt x="49" y="93"/>
                  </a:lnTo>
                  <a:lnTo>
                    <a:pt x="63" y="93"/>
                  </a:lnTo>
                  <a:lnTo>
                    <a:pt x="63" y="56"/>
                  </a:lnTo>
                  <a:lnTo>
                    <a:pt x="63" y="55"/>
                  </a:lnTo>
                  <a:lnTo>
                    <a:pt x="63" y="54"/>
                  </a:lnTo>
                  <a:lnTo>
                    <a:pt x="61" y="54"/>
                  </a:lnTo>
                  <a:lnTo>
                    <a:pt x="61" y="53"/>
                  </a:lnTo>
                  <a:lnTo>
                    <a:pt x="60" y="53"/>
                  </a:lnTo>
                  <a:lnTo>
                    <a:pt x="58" y="53"/>
                  </a:lnTo>
                  <a:lnTo>
                    <a:pt x="7" y="53"/>
                  </a:lnTo>
                  <a:lnTo>
                    <a:pt x="6" y="53"/>
                  </a:lnTo>
                  <a:lnTo>
                    <a:pt x="4" y="53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5"/>
                  </a:lnTo>
                  <a:lnTo>
                    <a:pt x="3" y="56"/>
                  </a:lnTo>
                  <a:lnTo>
                    <a:pt x="3" y="93"/>
                  </a:lnTo>
                  <a:lnTo>
                    <a:pt x="16" y="93"/>
                  </a:lnTo>
                  <a:lnTo>
                    <a:pt x="16" y="88"/>
                  </a:lnTo>
                  <a:close/>
                  <a:moveTo>
                    <a:pt x="16" y="79"/>
                  </a:moveTo>
                  <a:lnTo>
                    <a:pt x="16" y="63"/>
                  </a:lnTo>
                  <a:lnTo>
                    <a:pt x="16" y="62"/>
                  </a:lnTo>
                  <a:lnTo>
                    <a:pt x="18" y="62"/>
                  </a:lnTo>
                  <a:lnTo>
                    <a:pt x="48" y="62"/>
                  </a:lnTo>
                  <a:lnTo>
                    <a:pt x="49" y="62"/>
                  </a:lnTo>
                  <a:lnTo>
                    <a:pt x="49" y="63"/>
                  </a:lnTo>
                  <a:lnTo>
                    <a:pt x="49" y="79"/>
                  </a:lnTo>
                  <a:lnTo>
                    <a:pt x="16" y="79"/>
                  </a:lnTo>
                  <a:close/>
                  <a:moveTo>
                    <a:pt x="102" y="12"/>
                  </a:moveTo>
                  <a:lnTo>
                    <a:pt x="91" y="37"/>
                  </a:lnTo>
                  <a:lnTo>
                    <a:pt x="91" y="38"/>
                  </a:lnTo>
                  <a:lnTo>
                    <a:pt x="91" y="39"/>
                  </a:lnTo>
                  <a:lnTo>
                    <a:pt x="91" y="41"/>
                  </a:lnTo>
                  <a:lnTo>
                    <a:pt x="91" y="42"/>
                  </a:lnTo>
                  <a:lnTo>
                    <a:pt x="93" y="43"/>
                  </a:lnTo>
                  <a:lnTo>
                    <a:pt x="94" y="44"/>
                  </a:lnTo>
                  <a:lnTo>
                    <a:pt x="94" y="45"/>
                  </a:lnTo>
                  <a:lnTo>
                    <a:pt x="96" y="47"/>
                  </a:lnTo>
                  <a:lnTo>
                    <a:pt x="97" y="48"/>
                  </a:lnTo>
                  <a:lnTo>
                    <a:pt x="97" y="49"/>
                  </a:lnTo>
                  <a:lnTo>
                    <a:pt x="99" y="50"/>
                  </a:lnTo>
                  <a:lnTo>
                    <a:pt x="100" y="51"/>
                  </a:lnTo>
                  <a:lnTo>
                    <a:pt x="100" y="53"/>
                  </a:lnTo>
                  <a:lnTo>
                    <a:pt x="102" y="54"/>
                  </a:lnTo>
                  <a:lnTo>
                    <a:pt x="102" y="55"/>
                  </a:lnTo>
                  <a:lnTo>
                    <a:pt x="102" y="56"/>
                  </a:lnTo>
                  <a:lnTo>
                    <a:pt x="103" y="56"/>
                  </a:lnTo>
                  <a:lnTo>
                    <a:pt x="103" y="57"/>
                  </a:lnTo>
                  <a:lnTo>
                    <a:pt x="103" y="58"/>
                  </a:lnTo>
                  <a:lnTo>
                    <a:pt x="105" y="58"/>
                  </a:lnTo>
                  <a:lnTo>
                    <a:pt x="105" y="60"/>
                  </a:lnTo>
                  <a:lnTo>
                    <a:pt x="105" y="61"/>
                  </a:lnTo>
                  <a:lnTo>
                    <a:pt x="105" y="62"/>
                  </a:lnTo>
                  <a:lnTo>
                    <a:pt x="106" y="62"/>
                  </a:lnTo>
                  <a:lnTo>
                    <a:pt x="106" y="63"/>
                  </a:lnTo>
                  <a:lnTo>
                    <a:pt x="106" y="64"/>
                  </a:lnTo>
                  <a:lnTo>
                    <a:pt x="106" y="66"/>
                  </a:lnTo>
                  <a:lnTo>
                    <a:pt x="106" y="67"/>
                  </a:lnTo>
                  <a:lnTo>
                    <a:pt x="106" y="68"/>
                  </a:lnTo>
                  <a:lnTo>
                    <a:pt x="106" y="69"/>
                  </a:lnTo>
                  <a:lnTo>
                    <a:pt x="106" y="70"/>
                  </a:lnTo>
                  <a:lnTo>
                    <a:pt x="106" y="72"/>
                  </a:lnTo>
                  <a:lnTo>
                    <a:pt x="105" y="72"/>
                  </a:lnTo>
                  <a:lnTo>
                    <a:pt x="105" y="73"/>
                  </a:lnTo>
                  <a:lnTo>
                    <a:pt x="105" y="74"/>
                  </a:lnTo>
                  <a:lnTo>
                    <a:pt x="103" y="74"/>
                  </a:lnTo>
                  <a:lnTo>
                    <a:pt x="103" y="75"/>
                  </a:lnTo>
                  <a:lnTo>
                    <a:pt x="102" y="75"/>
                  </a:lnTo>
                  <a:lnTo>
                    <a:pt x="100" y="75"/>
                  </a:lnTo>
                  <a:lnTo>
                    <a:pt x="99" y="75"/>
                  </a:lnTo>
                  <a:lnTo>
                    <a:pt x="97" y="75"/>
                  </a:lnTo>
                  <a:lnTo>
                    <a:pt x="96" y="75"/>
                  </a:lnTo>
                  <a:lnTo>
                    <a:pt x="94" y="75"/>
                  </a:lnTo>
                  <a:lnTo>
                    <a:pt x="93" y="75"/>
                  </a:lnTo>
                  <a:lnTo>
                    <a:pt x="91" y="74"/>
                  </a:lnTo>
                  <a:lnTo>
                    <a:pt x="90" y="74"/>
                  </a:lnTo>
                  <a:lnTo>
                    <a:pt x="88" y="74"/>
                  </a:lnTo>
                  <a:lnTo>
                    <a:pt x="88" y="73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2"/>
                  </a:lnTo>
                  <a:lnTo>
                    <a:pt x="84" y="83"/>
                  </a:lnTo>
                  <a:lnTo>
                    <a:pt x="85" y="83"/>
                  </a:lnTo>
                  <a:lnTo>
                    <a:pt x="87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6"/>
                  </a:lnTo>
                  <a:lnTo>
                    <a:pt x="94" y="86"/>
                  </a:lnTo>
                  <a:lnTo>
                    <a:pt x="96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0" y="86"/>
                  </a:lnTo>
                  <a:lnTo>
                    <a:pt x="102" y="86"/>
                  </a:lnTo>
                  <a:lnTo>
                    <a:pt x="103" y="86"/>
                  </a:lnTo>
                  <a:lnTo>
                    <a:pt x="105" y="86"/>
                  </a:lnTo>
                  <a:lnTo>
                    <a:pt x="106" y="86"/>
                  </a:lnTo>
                  <a:lnTo>
                    <a:pt x="106" y="85"/>
                  </a:lnTo>
                  <a:lnTo>
                    <a:pt x="108" y="85"/>
                  </a:lnTo>
                  <a:lnTo>
                    <a:pt x="109" y="85"/>
                  </a:lnTo>
                  <a:lnTo>
                    <a:pt x="109" y="83"/>
                  </a:lnTo>
                  <a:lnTo>
                    <a:pt x="111" y="83"/>
                  </a:lnTo>
                  <a:lnTo>
                    <a:pt x="112" y="82"/>
                  </a:lnTo>
                  <a:lnTo>
                    <a:pt x="112" y="81"/>
                  </a:lnTo>
                  <a:lnTo>
                    <a:pt x="114" y="81"/>
                  </a:lnTo>
                  <a:lnTo>
                    <a:pt x="114" y="80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7" y="78"/>
                  </a:lnTo>
                  <a:lnTo>
                    <a:pt x="117" y="76"/>
                  </a:lnTo>
                  <a:lnTo>
                    <a:pt x="117" y="75"/>
                  </a:lnTo>
                  <a:lnTo>
                    <a:pt x="118" y="74"/>
                  </a:lnTo>
                  <a:lnTo>
                    <a:pt x="118" y="73"/>
                  </a:lnTo>
                  <a:lnTo>
                    <a:pt x="118" y="72"/>
                  </a:lnTo>
                  <a:lnTo>
                    <a:pt x="118" y="70"/>
                  </a:lnTo>
                  <a:lnTo>
                    <a:pt x="118" y="69"/>
                  </a:lnTo>
                  <a:lnTo>
                    <a:pt x="118" y="68"/>
                  </a:lnTo>
                  <a:lnTo>
                    <a:pt x="118" y="67"/>
                  </a:lnTo>
                  <a:lnTo>
                    <a:pt x="118" y="66"/>
                  </a:lnTo>
                  <a:lnTo>
                    <a:pt x="118" y="64"/>
                  </a:lnTo>
                  <a:lnTo>
                    <a:pt x="118" y="63"/>
                  </a:lnTo>
                  <a:lnTo>
                    <a:pt x="118" y="62"/>
                  </a:lnTo>
                  <a:lnTo>
                    <a:pt x="118" y="61"/>
                  </a:lnTo>
                  <a:lnTo>
                    <a:pt x="117" y="60"/>
                  </a:lnTo>
                  <a:lnTo>
                    <a:pt x="117" y="58"/>
                  </a:lnTo>
                  <a:lnTo>
                    <a:pt x="117" y="57"/>
                  </a:lnTo>
                  <a:lnTo>
                    <a:pt x="117" y="56"/>
                  </a:lnTo>
                  <a:lnTo>
                    <a:pt x="115" y="56"/>
                  </a:lnTo>
                  <a:lnTo>
                    <a:pt x="115" y="55"/>
                  </a:lnTo>
                  <a:lnTo>
                    <a:pt x="115" y="54"/>
                  </a:lnTo>
                  <a:lnTo>
                    <a:pt x="114" y="53"/>
                  </a:lnTo>
                  <a:lnTo>
                    <a:pt x="114" y="51"/>
                  </a:lnTo>
                  <a:lnTo>
                    <a:pt x="114" y="50"/>
                  </a:lnTo>
                  <a:lnTo>
                    <a:pt x="112" y="50"/>
                  </a:lnTo>
                  <a:lnTo>
                    <a:pt x="112" y="49"/>
                  </a:lnTo>
                  <a:lnTo>
                    <a:pt x="111" y="48"/>
                  </a:lnTo>
                  <a:lnTo>
                    <a:pt x="111" y="47"/>
                  </a:lnTo>
                  <a:lnTo>
                    <a:pt x="109" y="47"/>
                  </a:lnTo>
                  <a:lnTo>
                    <a:pt x="109" y="45"/>
                  </a:lnTo>
                  <a:lnTo>
                    <a:pt x="108" y="44"/>
                  </a:lnTo>
                  <a:lnTo>
                    <a:pt x="108" y="43"/>
                  </a:lnTo>
                  <a:lnTo>
                    <a:pt x="106" y="43"/>
                  </a:lnTo>
                  <a:lnTo>
                    <a:pt x="106" y="42"/>
                  </a:lnTo>
                  <a:lnTo>
                    <a:pt x="105" y="41"/>
                  </a:lnTo>
                  <a:lnTo>
                    <a:pt x="105" y="39"/>
                  </a:lnTo>
                  <a:lnTo>
                    <a:pt x="105" y="38"/>
                  </a:lnTo>
                  <a:lnTo>
                    <a:pt x="105" y="37"/>
                  </a:lnTo>
                  <a:lnTo>
                    <a:pt x="105" y="36"/>
                  </a:lnTo>
                  <a:lnTo>
                    <a:pt x="117" y="7"/>
                  </a:lnTo>
                  <a:lnTo>
                    <a:pt x="108" y="3"/>
                  </a:lnTo>
                  <a:lnTo>
                    <a:pt x="70" y="3"/>
                  </a:lnTo>
                  <a:lnTo>
                    <a:pt x="69" y="3"/>
                  </a:lnTo>
                  <a:lnTo>
                    <a:pt x="67" y="4"/>
                  </a:lnTo>
                  <a:lnTo>
                    <a:pt x="67" y="93"/>
                  </a:lnTo>
                  <a:lnTo>
                    <a:pt x="81" y="93"/>
                  </a:lnTo>
                  <a:lnTo>
                    <a:pt x="81" y="13"/>
                  </a:lnTo>
                  <a:lnTo>
                    <a:pt x="82" y="13"/>
                  </a:lnTo>
                  <a:lnTo>
                    <a:pt x="82" y="12"/>
                  </a:lnTo>
                  <a:lnTo>
                    <a:pt x="84" y="12"/>
                  </a:lnTo>
                  <a:lnTo>
                    <a:pt x="10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1054" name="Rectangle 30"/>
            <p:cNvSpPr>
              <a:spLocks noChangeArrowheads="1"/>
            </p:cNvSpPr>
            <p:nvPr userDrawn="1"/>
          </p:nvSpPr>
          <p:spPr bwMode="auto">
            <a:xfrm>
              <a:off x="0" y="272"/>
              <a:ext cx="1104" cy="18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92075" tIns="46038" rIns="92075" bIns="46038">
              <a:spAutoFit/>
            </a:bodyPr>
            <a:lstStyle>
              <a:lvl1pPr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5715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7145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286000" defTabSz="762000"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7432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32004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6576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4114800" defTabSz="762000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fontAlgn="base">
                <a:lnSpc>
                  <a:spcPct val="110000"/>
                </a:lnSpc>
                <a:spcBef>
                  <a:spcPct val="15000"/>
                </a:spcBef>
                <a:spcAft>
                  <a:spcPct val="0"/>
                </a:spcAft>
                <a:defRPr/>
              </a:pPr>
              <a:r>
                <a:rPr lang="zh-TW" altLang="en-US" sz="1200" b="1" smtClean="0">
                  <a:solidFill>
                    <a:srgbClr val="0033CC"/>
                  </a:solidFill>
                  <a:latin typeface="Times New Roman" pitchFamily="18" charset="0"/>
                  <a:ea typeface="標楷體" pitchFamily="65" charset="-120"/>
                </a:rPr>
                <a:t>通訊產業發展推動小組</a:t>
              </a:r>
              <a:endParaRPr lang="zh-TW" altLang="en-US" sz="1200" b="1" smtClean="0">
                <a:solidFill>
                  <a:srgbClr val="0033CC"/>
                </a:solidFill>
                <a:latin typeface="華康中黑體"/>
                <a:ea typeface="華康中黑體"/>
                <a:cs typeface="華康中黑體"/>
              </a:endParaRPr>
            </a:p>
          </p:txBody>
        </p:sp>
      </p:grpSp>
      <p:grpSp>
        <p:nvGrpSpPr>
          <p:cNvPr id="7175" name="Group 31"/>
          <p:cNvGrpSpPr>
            <a:grpSpLocks/>
          </p:cNvGrpSpPr>
          <p:nvPr/>
        </p:nvGrpSpPr>
        <p:grpSpPr bwMode="auto">
          <a:xfrm>
            <a:off x="8890165" y="44455"/>
            <a:ext cx="1015837" cy="460375"/>
            <a:chOff x="5184" y="63"/>
            <a:chExt cx="546" cy="290"/>
          </a:xfrm>
        </p:grpSpPr>
        <p:sp>
          <p:nvSpPr>
            <p:cNvPr id="7176" name="Freeform 32"/>
            <p:cNvSpPr>
              <a:spLocks/>
            </p:cNvSpPr>
            <p:nvPr userDrawn="1"/>
          </p:nvSpPr>
          <p:spPr bwMode="auto">
            <a:xfrm>
              <a:off x="5184" y="63"/>
              <a:ext cx="234" cy="290"/>
            </a:xfrm>
            <a:custGeom>
              <a:avLst/>
              <a:gdLst>
                <a:gd name="T0" fmla="*/ 951 w 223"/>
                <a:gd name="T1" fmla="*/ 0 h 287"/>
                <a:gd name="T2" fmla="*/ 911 w 223"/>
                <a:gd name="T3" fmla="*/ 6 h 287"/>
                <a:gd name="T4" fmla="*/ 877 w 223"/>
                <a:gd name="T5" fmla="*/ 12 h 287"/>
                <a:gd name="T6" fmla="*/ 841 w 223"/>
                <a:gd name="T7" fmla="*/ 19 h 287"/>
                <a:gd name="T8" fmla="*/ 811 w 223"/>
                <a:gd name="T9" fmla="*/ 25 h 287"/>
                <a:gd name="T10" fmla="*/ 791 w 223"/>
                <a:gd name="T11" fmla="*/ 33 h 287"/>
                <a:gd name="T12" fmla="*/ 758 w 223"/>
                <a:gd name="T13" fmla="*/ 40 h 287"/>
                <a:gd name="T14" fmla="*/ 724 w 223"/>
                <a:gd name="T15" fmla="*/ 46 h 287"/>
                <a:gd name="T16" fmla="*/ 698 w 223"/>
                <a:gd name="T17" fmla="*/ 85 h 287"/>
                <a:gd name="T18" fmla="*/ 682 w 223"/>
                <a:gd name="T19" fmla="*/ 93 h 287"/>
                <a:gd name="T20" fmla="*/ 653 w 223"/>
                <a:gd name="T21" fmla="*/ 101 h 287"/>
                <a:gd name="T22" fmla="*/ 625 w 223"/>
                <a:gd name="T23" fmla="*/ 108 h 287"/>
                <a:gd name="T24" fmla="*/ 604 w 223"/>
                <a:gd name="T25" fmla="*/ 118 h 287"/>
                <a:gd name="T26" fmla="*/ 576 w 223"/>
                <a:gd name="T27" fmla="*/ 125 h 287"/>
                <a:gd name="T28" fmla="*/ 552 w 223"/>
                <a:gd name="T29" fmla="*/ 135 h 287"/>
                <a:gd name="T30" fmla="*/ 541 w 223"/>
                <a:gd name="T31" fmla="*/ 142 h 287"/>
                <a:gd name="T32" fmla="*/ 517 w 223"/>
                <a:gd name="T33" fmla="*/ 160 h 287"/>
                <a:gd name="T34" fmla="*/ 498 w 223"/>
                <a:gd name="T35" fmla="*/ 178 h 287"/>
                <a:gd name="T36" fmla="*/ 489 w 223"/>
                <a:gd name="T37" fmla="*/ 198 h 287"/>
                <a:gd name="T38" fmla="*/ 466 w 223"/>
                <a:gd name="T39" fmla="*/ 210 h 287"/>
                <a:gd name="T40" fmla="*/ 447 w 223"/>
                <a:gd name="T41" fmla="*/ 220 h 287"/>
                <a:gd name="T42" fmla="*/ 432 w 223"/>
                <a:gd name="T43" fmla="*/ 229 h 287"/>
                <a:gd name="T44" fmla="*/ 423 w 223"/>
                <a:gd name="T45" fmla="*/ 241 h 287"/>
                <a:gd name="T46" fmla="*/ 406 w 223"/>
                <a:gd name="T47" fmla="*/ 255 h 287"/>
                <a:gd name="T48" fmla="*/ 403 w 223"/>
                <a:gd name="T49" fmla="*/ 270 h 287"/>
                <a:gd name="T50" fmla="*/ 384 w 223"/>
                <a:gd name="T51" fmla="*/ 286 h 287"/>
                <a:gd name="T52" fmla="*/ 376 w 223"/>
                <a:gd name="T53" fmla="*/ 300 h 287"/>
                <a:gd name="T54" fmla="*/ 367 w 223"/>
                <a:gd name="T55" fmla="*/ 318 h 287"/>
                <a:gd name="T56" fmla="*/ 358 w 223"/>
                <a:gd name="T57" fmla="*/ 333 h 287"/>
                <a:gd name="T58" fmla="*/ 357 w 223"/>
                <a:gd name="T59" fmla="*/ 345 h 287"/>
                <a:gd name="T60" fmla="*/ 349 w 223"/>
                <a:gd name="T61" fmla="*/ 360 h 287"/>
                <a:gd name="T62" fmla="*/ 349 w 223"/>
                <a:gd name="T63" fmla="*/ 375 h 287"/>
                <a:gd name="T64" fmla="*/ 340 w 223"/>
                <a:gd name="T65" fmla="*/ 391 h 287"/>
                <a:gd name="T66" fmla="*/ 310 w 223"/>
                <a:gd name="T67" fmla="*/ 391 h 287"/>
                <a:gd name="T68" fmla="*/ 0 w 223"/>
                <a:gd name="T69" fmla="*/ 202 h 287"/>
                <a:gd name="T70" fmla="*/ 310 w 223"/>
                <a:gd name="T71" fmla="*/ 0 h 287"/>
                <a:gd name="T72" fmla="*/ 951 w 223"/>
                <a:gd name="T73" fmla="*/ 0 h 28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3" h="287">
                  <a:moveTo>
                    <a:pt x="223" y="0"/>
                  </a:moveTo>
                  <a:lnTo>
                    <a:pt x="214" y="6"/>
                  </a:lnTo>
                  <a:lnTo>
                    <a:pt x="208" y="12"/>
                  </a:lnTo>
                  <a:lnTo>
                    <a:pt x="199" y="19"/>
                  </a:lnTo>
                  <a:lnTo>
                    <a:pt x="192" y="25"/>
                  </a:lnTo>
                  <a:lnTo>
                    <a:pt x="186" y="33"/>
                  </a:lnTo>
                  <a:lnTo>
                    <a:pt x="179" y="40"/>
                  </a:lnTo>
                  <a:lnTo>
                    <a:pt x="172" y="46"/>
                  </a:lnTo>
                  <a:lnTo>
                    <a:pt x="165" y="55"/>
                  </a:lnTo>
                  <a:lnTo>
                    <a:pt x="160" y="63"/>
                  </a:lnTo>
                  <a:lnTo>
                    <a:pt x="153" y="71"/>
                  </a:lnTo>
                  <a:lnTo>
                    <a:pt x="148" y="78"/>
                  </a:lnTo>
                  <a:lnTo>
                    <a:pt x="143" y="88"/>
                  </a:lnTo>
                  <a:lnTo>
                    <a:pt x="136" y="95"/>
                  </a:lnTo>
                  <a:lnTo>
                    <a:pt x="131" y="105"/>
                  </a:lnTo>
                  <a:lnTo>
                    <a:pt x="128" y="112"/>
                  </a:lnTo>
                  <a:lnTo>
                    <a:pt x="123" y="122"/>
                  </a:lnTo>
                  <a:lnTo>
                    <a:pt x="118" y="131"/>
                  </a:lnTo>
                  <a:lnTo>
                    <a:pt x="114" y="141"/>
                  </a:lnTo>
                  <a:lnTo>
                    <a:pt x="109" y="150"/>
                  </a:lnTo>
                  <a:lnTo>
                    <a:pt x="106" y="160"/>
                  </a:lnTo>
                  <a:lnTo>
                    <a:pt x="102" y="169"/>
                  </a:lnTo>
                  <a:lnTo>
                    <a:pt x="99" y="181"/>
                  </a:lnTo>
                  <a:lnTo>
                    <a:pt x="96" y="190"/>
                  </a:lnTo>
                  <a:lnTo>
                    <a:pt x="94" y="200"/>
                  </a:lnTo>
                  <a:lnTo>
                    <a:pt x="90" y="211"/>
                  </a:lnTo>
                  <a:lnTo>
                    <a:pt x="89" y="220"/>
                  </a:lnTo>
                  <a:lnTo>
                    <a:pt x="87" y="232"/>
                  </a:lnTo>
                  <a:lnTo>
                    <a:pt x="85" y="243"/>
                  </a:lnTo>
                  <a:lnTo>
                    <a:pt x="84" y="253"/>
                  </a:lnTo>
                  <a:lnTo>
                    <a:pt x="82" y="264"/>
                  </a:lnTo>
                  <a:lnTo>
                    <a:pt x="82" y="275"/>
                  </a:lnTo>
                  <a:lnTo>
                    <a:pt x="80" y="287"/>
                  </a:lnTo>
                  <a:lnTo>
                    <a:pt x="73" y="287"/>
                  </a:lnTo>
                  <a:lnTo>
                    <a:pt x="0" y="143"/>
                  </a:lnTo>
                  <a:lnTo>
                    <a:pt x="73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0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77" name="Freeform 33"/>
            <p:cNvSpPr>
              <a:spLocks/>
            </p:cNvSpPr>
            <p:nvPr userDrawn="1"/>
          </p:nvSpPr>
          <p:spPr bwMode="auto">
            <a:xfrm>
              <a:off x="5321" y="63"/>
              <a:ext cx="176" cy="290"/>
            </a:xfrm>
            <a:custGeom>
              <a:avLst/>
              <a:gdLst>
                <a:gd name="T0" fmla="*/ 497 w 166"/>
                <a:gd name="T1" fmla="*/ 0 h 287"/>
                <a:gd name="T2" fmla="*/ 469 w 166"/>
                <a:gd name="T3" fmla="*/ 6 h 287"/>
                <a:gd name="T4" fmla="*/ 442 w 166"/>
                <a:gd name="T5" fmla="*/ 12 h 287"/>
                <a:gd name="T6" fmla="*/ 418 w 166"/>
                <a:gd name="T7" fmla="*/ 18 h 287"/>
                <a:gd name="T8" fmla="*/ 393 w 166"/>
                <a:gd name="T9" fmla="*/ 23 h 287"/>
                <a:gd name="T10" fmla="*/ 358 w 166"/>
                <a:gd name="T11" fmla="*/ 31 h 287"/>
                <a:gd name="T12" fmla="*/ 330 w 166"/>
                <a:gd name="T13" fmla="*/ 37 h 287"/>
                <a:gd name="T14" fmla="*/ 315 w 166"/>
                <a:gd name="T15" fmla="*/ 44 h 287"/>
                <a:gd name="T16" fmla="*/ 291 w 166"/>
                <a:gd name="T17" fmla="*/ 82 h 287"/>
                <a:gd name="T18" fmla="*/ 274 w 166"/>
                <a:gd name="T19" fmla="*/ 87 h 287"/>
                <a:gd name="T20" fmla="*/ 239 w 166"/>
                <a:gd name="T21" fmla="*/ 95 h 287"/>
                <a:gd name="T22" fmla="*/ 222 w 166"/>
                <a:gd name="T23" fmla="*/ 103 h 287"/>
                <a:gd name="T24" fmla="*/ 204 w 166"/>
                <a:gd name="T25" fmla="*/ 110 h 287"/>
                <a:gd name="T26" fmla="*/ 186 w 166"/>
                <a:gd name="T27" fmla="*/ 118 h 287"/>
                <a:gd name="T28" fmla="*/ 175 w 166"/>
                <a:gd name="T29" fmla="*/ 125 h 287"/>
                <a:gd name="T30" fmla="*/ 145 w 166"/>
                <a:gd name="T31" fmla="*/ 133 h 287"/>
                <a:gd name="T32" fmla="*/ 122 w 166"/>
                <a:gd name="T33" fmla="*/ 140 h 287"/>
                <a:gd name="T34" fmla="*/ 110 w 166"/>
                <a:gd name="T35" fmla="*/ 152 h 287"/>
                <a:gd name="T36" fmla="*/ 104 w 166"/>
                <a:gd name="T37" fmla="*/ 168 h 287"/>
                <a:gd name="T38" fmla="*/ 92 w 166"/>
                <a:gd name="T39" fmla="*/ 182 h 287"/>
                <a:gd name="T40" fmla="*/ 82 w 166"/>
                <a:gd name="T41" fmla="*/ 202 h 287"/>
                <a:gd name="T42" fmla="*/ 73 w 166"/>
                <a:gd name="T43" fmla="*/ 210 h 287"/>
                <a:gd name="T44" fmla="*/ 41 w 166"/>
                <a:gd name="T45" fmla="*/ 218 h 287"/>
                <a:gd name="T46" fmla="*/ 8 w 166"/>
                <a:gd name="T47" fmla="*/ 227 h 287"/>
                <a:gd name="T48" fmla="*/ 6 w 166"/>
                <a:gd name="T49" fmla="*/ 235 h 287"/>
                <a:gd name="T50" fmla="*/ 5 w 166"/>
                <a:gd name="T51" fmla="*/ 246 h 287"/>
                <a:gd name="T52" fmla="*/ 5 w 166"/>
                <a:gd name="T53" fmla="*/ 258 h 287"/>
                <a:gd name="T54" fmla="*/ 3 w 166"/>
                <a:gd name="T55" fmla="*/ 271 h 287"/>
                <a:gd name="T56" fmla="*/ 1 w 166"/>
                <a:gd name="T57" fmla="*/ 283 h 287"/>
                <a:gd name="T58" fmla="*/ 1 w 166"/>
                <a:gd name="T59" fmla="*/ 298 h 287"/>
                <a:gd name="T60" fmla="*/ 1 w 166"/>
                <a:gd name="T61" fmla="*/ 312 h 287"/>
                <a:gd name="T62" fmla="*/ 1 w 166"/>
                <a:gd name="T63" fmla="*/ 324 h 287"/>
                <a:gd name="T64" fmla="*/ 0 w 166"/>
                <a:gd name="T65" fmla="*/ 335 h 287"/>
                <a:gd name="T66" fmla="*/ 0 w 166"/>
                <a:gd name="T67" fmla="*/ 337 h 287"/>
                <a:gd name="T68" fmla="*/ 1 w 166"/>
                <a:gd name="T69" fmla="*/ 337 h 287"/>
                <a:gd name="T70" fmla="*/ 1 w 166"/>
                <a:gd name="T71" fmla="*/ 340 h 287"/>
                <a:gd name="T72" fmla="*/ 1 w 166"/>
                <a:gd name="T73" fmla="*/ 343 h 287"/>
                <a:gd name="T74" fmla="*/ 1 w 166"/>
                <a:gd name="T75" fmla="*/ 345 h 287"/>
                <a:gd name="T76" fmla="*/ 1 w 166"/>
                <a:gd name="T77" fmla="*/ 348 h 287"/>
                <a:gd name="T78" fmla="*/ 1 w 166"/>
                <a:gd name="T79" fmla="*/ 349 h 287"/>
                <a:gd name="T80" fmla="*/ 1 w 166"/>
                <a:gd name="T81" fmla="*/ 352 h 287"/>
                <a:gd name="T82" fmla="*/ 1 w 166"/>
                <a:gd name="T83" fmla="*/ 355 h 287"/>
                <a:gd name="T84" fmla="*/ 1 w 166"/>
                <a:gd name="T85" fmla="*/ 357 h 287"/>
                <a:gd name="T86" fmla="*/ 1 w 166"/>
                <a:gd name="T87" fmla="*/ 360 h 287"/>
                <a:gd name="T88" fmla="*/ 1 w 166"/>
                <a:gd name="T89" fmla="*/ 363 h 287"/>
                <a:gd name="T90" fmla="*/ 1 w 166"/>
                <a:gd name="T91" fmla="*/ 365 h 287"/>
                <a:gd name="T92" fmla="*/ 1 w 166"/>
                <a:gd name="T93" fmla="*/ 368 h 287"/>
                <a:gd name="T94" fmla="*/ 1 w 166"/>
                <a:gd name="T95" fmla="*/ 371 h 287"/>
                <a:gd name="T96" fmla="*/ 1 w 166"/>
                <a:gd name="T97" fmla="*/ 373 h 287"/>
                <a:gd name="T98" fmla="*/ 1 w 166"/>
                <a:gd name="T99" fmla="*/ 375 h 287"/>
                <a:gd name="T100" fmla="*/ 1 w 166"/>
                <a:gd name="T101" fmla="*/ 377 h 287"/>
                <a:gd name="T102" fmla="*/ 1 w 166"/>
                <a:gd name="T103" fmla="*/ 380 h 287"/>
                <a:gd name="T104" fmla="*/ 1 w 166"/>
                <a:gd name="T105" fmla="*/ 383 h 287"/>
                <a:gd name="T106" fmla="*/ 1 w 166"/>
                <a:gd name="T107" fmla="*/ 385 h 287"/>
                <a:gd name="T108" fmla="*/ 3 w 166"/>
                <a:gd name="T109" fmla="*/ 385 h 287"/>
                <a:gd name="T110" fmla="*/ 3 w 166"/>
                <a:gd name="T111" fmla="*/ 388 h 287"/>
                <a:gd name="T112" fmla="*/ 3 w 166"/>
                <a:gd name="T113" fmla="*/ 391 h 287"/>
                <a:gd name="T114" fmla="*/ 497 w 166"/>
                <a:gd name="T115" fmla="*/ 391 h 287"/>
                <a:gd name="T116" fmla="*/ 894 w 166"/>
                <a:gd name="T117" fmla="*/ 202 h 287"/>
                <a:gd name="T118" fmla="*/ 497 w 166"/>
                <a:gd name="T119" fmla="*/ 0 h 28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66" h="287">
                  <a:moveTo>
                    <a:pt x="93" y="0"/>
                  </a:moveTo>
                  <a:lnTo>
                    <a:pt x="88" y="6"/>
                  </a:lnTo>
                  <a:lnTo>
                    <a:pt x="83" y="12"/>
                  </a:lnTo>
                  <a:lnTo>
                    <a:pt x="78" y="18"/>
                  </a:lnTo>
                  <a:lnTo>
                    <a:pt x="73" y="23"/>
                  </a:lnTo>
                  <a:lnTo>
                    <a:pt x="67" y="31"/>
                  </a:lnTo>
                  <a:lnTo>
                    <a:pt x="62" y="37"/>
                  </a:lnTo>
                  <a:lnTo>
                    <a:pt x="59" y="44"/>
                  </a:lnTo>
                  <a:lnTo>
                    <a:pt x="54" y="52"/>
                  </a:lnTo>
                  <a:lnTo>
                    <a:pt x="51" y="57"/>
                  </a:lnTo>
                  <a:lnTo>
                    <a:pt x="45" y="65"/>
                  </a:lnTo>
                  <a:lnTo>
                    <a:pt x="42" y="73"/>
                  </a:lnTo>
                  <a:lnTo>
                    <a:pt x="39" y="80"/>
                  </a:lnTo>
                  <a:lnTo>
                    <a:pt x="35" y="88"/>
                  </a:lnTo>
                  <a:lnTo>
                    <a:pt x="32" y="95"/>
                  </a:lnTo>
                  <a:lnTo>
                    <a:pt x="28" y="103"/>
                  </a:lnTo>
                  <a:lnTo>
                    <a:pt x="25" y="110"/>
                  </a:lnTo>
                  <a:lnTo>
                    <a:pt x="22" y="118"/>
                  </a:lnTo>
                  <a:lnTo>
                    <a:pt x="20" y="126"/>
                  </a:lnTo>
                  <a:lnTo>
                    <a:pt x="17" y="133"/>
                  </a:lnTo>
                  <a:lnTo>
                    <a:pt x="15" y="143"/>
                  </a:lnTo>
                  <a:lnTo>
                    <a:pt x="13" y="150"/>
                  </a:lnTo>
                  <a:lnTo>
                    <a:pt x="10" y="158"/>
                  </a:lnTo>
                  <a:lnTo>
                    <a:pt x="8" y="167"/>
                  </a:lnTo>
                  <a:lnTo>
                    <a:pt x="6" y="175"/>
                  </a:lnTo>
                  <a:lnTo>
                    <a:pt x="5" y="184"/>
                  </a:lnTo>
                  <a:lnTo>
                    <a:pt x="5" y="192"/>
                  </a:lnTo>
                  <a:lnTo>
                    <a:pt x="3" y="201"/>
                  </a:lnTo>
                  <a:lnTo>
                    <a:pt x="1" y="209"/>
                  </a:lnTo>
                  <a:lnTo>
                    <a:pt x="1" y="219"/>
                  </a:lnTo>
                  <a:lnTo>
                    <a:pt x="1" y="228"/>
                  </a:lnTo>
                  <a:lnTo>
                    <a:pt x="1" y="236"/>
                  </a:lnTo>
                  <a:lnTo>
                    <a:pt x="0" y="245"/>
                  </a:lnTo>
                  <a:lnTo>
                    <a:pt x="0" y="247"/>
                  </a:lnTo>
                  <a:lnTo>
                    <a:pt x="1" y="247"/>
                  </a:lnTo>
                  <a:lnTo>
                    <a:pt x="1" y="249"/>
                  </a:lnTo>
                  <a:lnTo>
                    <a:pt x="1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1" y="256"/>
                  </a:lnTo>
                  <a:lnTo>
                    <a:pt x="1" y="258"/>
                  </a:lnTo>
                  <a:lnTo>
                    <a:pt x="1" y="260"/>
                  </a:lnTo>
                  <a:lnTo>
                    <a:pt x="1" y="262"/>
                  </a:lnTo>
                  <a:lnTo>
                    <a:pt x="1" y="264"/>
                  </a:lnTo>
                  <a:lnTo>
                    <a:pt x="1" y="266"/>
                  </a:lnTo>
                  <a:lnTo>
                    <a:pt x="1" y="268"/>
                  </a:lnTo>
                  <a:lnTo>
                    <a:pt x="1" y="270"/>
                  </a:lnTo>
                  <a:lnTo>
                    <a:pt x="1" y="272"/>
                  </a:lnTo>
                  <a:lnTo>
                    <a:pt x="1" y="274"/>
                  </a:lnTo>
                  <a:lnTo>
                    <a:pt x="1" y="275"/>
                  </a:lnTo>
                  <a:lnTo>
                    <a:pt x="1" y="277"/>
                  </a:lnTo>
                  <a:lnTo>
                    <a:pt x="1" y="279"/>
                  </a:lnTo>
                  <a:lnTo>
                    <a:pt x="1" y="281"/>
                  </a:lnTo>
                  <a:lnTo>
                    <a:pt x="1" y="283"/>
                  </a:lnTo>
                  <a:lnTo>
                    <a:pt x="3" y="283"/>
                  </a:lnTo>
                  <a:lnTo>
                    <a:pt x="3" y="285"/>
                  </a:lnTo>
                  <a:lnTo>
                    <a:pt x="3" y="287"/>
                  </a:lnTo>
                  <a:lnTo>
                    <a:pt x="93" y="287"/>
                  </a:lnTo>
                  <a:lnTo>
                    <a:pt x="166" y="14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1034" name="Rectangle 34"/>
            <p:cNvSpPr>
              <a:spLocks noChangeArrowheads="1"/>
            </p:cNvSpPr>
            <p:nvPr userDrawn="1"/>
          </p:nvSpPr>
          <p:spPr bwMode="auto">
            <a:xfrm>
              <a:off x="5513" y="265"/>
              <a:ext cx="20" cy="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/>
          </p:spPr>
          <p:txBody>
            <a:bodyPr/>
            <a:lstStyle>
              <a:lvl1pPr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eaLnBrk="0" hangingPunct="0"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TW" altLang="en-US" smtClean="0">
                <a:solidFill>
                  <a:prstClr val="black"/>
                </a:solidFill>
              </a:endParaRPr>
            </a:p>
          </p:txBody>
        </p:sp>
        <p:sp>
          <p:nvSpPr>
            <p:cNvPr id="7179" name="Freeform 35"/>
            <p:cNvSpPr>
              <a:spLocks noEditPoints="1"/>
            </p:cNvSpPr>
            <p:nvPr userDrawn="1"/>
          </p:nvSpPr>
          <p:spPr bwMode="auto">
            <a:xfrm>
              <a:off x="5552" y="265"/>
              <a:ext cx="86" cy="88"/>
            </a:xfrm>
            <a:custGeom>
              <a:avLst/>
              <a:gdLst>
                <a:gd name="T0" fmla="*/ 104 w 82"/>
                <a:gd name="T1" fmla="*/ 0 h 87"/>
                <a:gd name="T2" fmla="*/ 138 w 82"/>
                <a:gd name="T3" fmla="*/ 1 h 87"/>
                <a:gd name="T4" fmla="*/ 158 w 82"/>
                <a:gd name="T5" fmla="*/ 1 h 87"/>
                <a:gd name="T6" fmla="*/ 175 w 82"/>
                <a:gd name="T7" fmla="*/ 1 h 87"/>
                <a:gd name="T8" fmla="*/ 200 w 82"/>
                <a:gd name="T9" fmla="*/ 1 h 87"/>
                <a:gd name="T10" fmla="*/ 222 w 82"/>
                <a:gd name="T11" fmla="*/ 3 h 87"/>
                <a:gd name="T12" fmla="*/ 242 w 82"/>
                <a:gd name="T13" fmla="*/ 5 h 87"/>
                <a:gd name="T14" fmla="*/ 256 w 82"/>
                <a:gd name="T15" fmla="*/ 7 h 87"/>
                <a:gd name="T16" fmla="*/ 268 w 82"/>
                <a:gd name="T17" fmla="*/ 9 h 87"/>
                <a:gd name="T18" fmla="*/ 293 w 82"/>
                <a:gd name="T19" fmla="*/ 11 h 87"/>
                <a:gd name="T20" fmla="*/ 303 w 82"/>
                <a:gd name="T21" fmla="*/ 15 h 87"/>
                <a:gd name="T22" fmla="*/ 311 w 82"/>
                <a:gd name="T23" fmla="*/ 19 h 87"/>
                <a:gd name="T24" fmla="*/ 326 w 82"/>
                <a:gd name="T25" fmla="*/ 22 h 87"/>
                <a:gd name="T26" fmla="*/ 334 w 82"/>
                <a:gd name="T27" fmla="*/ 26 h 87"/>
                <a:gd name="T28" fmla="*/ 340 w 82"/>
                <a:gd name="T29" fmla="*/ 32 h 87"/>
                <a:gd name="T30" fmla="*/ 340 w 82"/>
                <a:gd name="T31" fmla="*/ 38 h 87"/>
                <a:gd name="T32" fmla="*/ 340 w 82"/>
                <a:gd name="T33" fmla="*/ 43 h 87"/>
                <a:gd name="T34" fmla="*/ 340 w 82"/>
                <a:gd name="T35" fmla="*/ 81 h 87"/>
                <a:gd name="T36" fmla="*/ 340 w 82"/>
                <a:gd name="T37" fmla="*/ 85 h 87"/>
                <a:gd name="T38" fmla="*/ 334 w 82"/>
                <a:gd name="T39" fmla="*/ 90 h 87"/>
                <a:gd name="T40" fmla="*/ 326 w 82"/>
                <a:gd name="T41" fmla="*/ 94 h 87"/>
                <a:gd name="T42" fmla="*/ 311 w 82"/>
                <a:gd name="T43" fmla="*/ 100 h 87"/>
                <a:gd name="T44" fmla="*/ 303 w 82"/>
                <a:gd name="T45" fmla="*/ 102 h 87"/>
                <a:gd name="T46" fmla="*/ 293 w 82"/>
                <a:gd name="T47" fmla="*/ 105 h 87"/>
                <a:gd name="T48" fmla="*/ 268 w 82"/>
                <a:gd name="T49" fmla="*/ 107 h 87"/>
                <a:gd name="T50" fmla="*/ 256 w 82"/>
                <a:gd name="T51" fmla="*/ 111 h 87"/>
                <a:gd name="T52" fmla="*/ 242 w 82"/>
                <a:gd name="T53" fmla="*/ 113 h 87"/>
                <a:gd name="T54" fmla="*/ 222 w 82"/>
                <a:gd name="T55" fmla="*/ 113 h 87"/>
                <a:gd name="T56" fmla="*/ 200 w 82"/>
                <a:gd name="T57" fmla="*/ 115 h 87"/>
                <a:gd name="T58" fmla="*/ 175 w 82"/>
                <a:gd name="T59" fmla="*/ 117 h 87"/>
                <a:gd name="T60" fmla="*/ 158 w 82"/>
                <a:gd name="T61" fmla="*/ 117 h 87"/>
                <a:gd name="T62" fmla="*/ 138 w 82"/>
                <a:gd name="T63" fmla="*/ 117 h 87"/>
                <a:gd name="T64" fmla="*/ 104 w 82"/>
                <a:gd name="T65" fmla="*/ 117 h 87"/>
                <a:gd name="T66" fmla="*/ 0 w 82"/>
                <a:gd name="T67" fmla="*/ 0 h 87"/>
                <a:gd name="T68" fmla="*/ 132 w 82"/>
                <a:gd name="T69" fmla="*/ 102 h 87"/>
                <a:gd name="T70" fmla="*/ 144 w 82"/>
                <a:gd name="T71" fmla="*/ 102 h 87"/>
                <a:gd name="T72" fmla="*/ 158 w 82"/>
                <a:gd name="T73" fmla="*/ 102 h 87"/>
                <a:gd name="T74" fmla="*/ 167 w 82"/>
                <a:gd name="T75" fmla="*/ 102 h 87"/>
                <a:gd name="T76" fmla="*/ 184 w 82"/>
                <a:gd name="T77" fmla="*/ 100 h 87"/>
                <a:gd name="T78" fmla="*/ 200 w 82"/>
                <a:gd name="T79" fmla="*/ 98 h 87"/>
                <a:gd name="T80" fmla="*/ 210 w 82"/>
                <a:gd name="T81" fmla="*/ 96 h 87"/>
                <a:gd name="T82" fmla="*/ 222 w 82"/>
                <a:gd name="T83" fmla="*/ 96 h 87"/>
                <a:gd name="T84" fmla="*/ 231 w 82"/>
                <a:gd name="T85" fmla="*/ 94 h 87"/>
                <a:gd name="T86" fmla="*/ 239 w 82"/>
                <a:gd name="T87" fmla="*/ 90 h 87"/>
                <a:gd name="T88" fmla="*/ 242 w 82"/>
                <a:gd name="T89" fmla="*/ 88 h 87"/>
                <a:gd name="T90" fmla="*/ 251 w 82"/>
                <a:gd name="T91" fmla="*/ 86 h 87"/>
                <a:gd name="T92" fmla="*/ 256 w 82"/>
                <a:gd name="T93" fmla="*/ 83 h 87"/>
                <a:gd name="T94" fmla="*/ 256 w 82"/>
                <a:gd name="T95" fmla="*/ 79 h 87"/>
                <a:gd name="T96" fmla="*/ 256 w 82"/>
                <a:gd name="T97" fmla="*/ 75 h 87"/>
                <a:gd name="T98" fmla="*/ 256 w 82"/>
                <a:gd name="T99" fmla="*/ 41 h 87"/>
                <a:gd name="T100" fmla="*/ 256 w 82"/>
                <a:gd name="T101" fmla="*/ 38 h 87"/>
                <a:gd name="T102" fmla="*/ 256 w 82"/>
                <a:gd name="T103" fmla="*/ 34 h 87"/>
                <a:gd name="T104" fmla="*/ 251 w 82"/>
                <a:gd name="T105" fmla="*/ 30 h 87"/>
                <a:gd name="T106" fmla="*/ 239 w 82"/>
                <a:gd name="T107" fmla="*/ 26 h 87"/>
                <a:gd name="T108" fmla="*/ 222 w 82"/>
                <a:gd name="T109" fmla="*/ 22 h 87"/>
                <a:gd name="T110" fmla="*/ 210 w 82"/>
                <a:gd name="T111" fmla="*/ 20 h 87"/>
                <a:gd name="T112" fmla="*/ 191 w 82"/>
                <a:gd name="T113" fmla="*/ 19 h 87"/>
                <a:gd name="T114" fmla="*/ 175 w 82"/>
                <a:gd name="T115" fmla="*/ 17 h 87"/>
                <a:gd name="T116" fmla="*/ 166 w 82"/>
                <a:gd name="T117" fmla="*/ 17 h 87"/>
                <a:gd name="T118" fmla="*/ 151 w 82"/>
                <a:gd name="T119" fmla="*/ 15 h 87"/>
                <a:gd name="T120" fmla="*/ 138 w 82"/>
                <a:gd name="T121" fmla="*/ 15 h 87"/>
                <a:gd name="T122" fmla="*/ 74 w 82"/>
                <a:gd name="T123" fmla="*/ 15 h 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82" h="87">
                  <a:moveTo>
                    <a:pt x="0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8" y="1"/>
                  </a:lnTo>
                  <a:lnTo>
                    <a:pt x="40" y="1"/>
                  </a:lnTo>
                  <a:lnTo>
                    <a:pt x="43" y="1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0" y="3"/>
                  </a:lnTo>
                  <a:lnTo>
                    <a:pt x="53" y="3"/>
                  </a:lnTo>
                  <a:lnTo>
                    <a:pt x="55" y="3"/>
                  </a:lnTo>
                  <a:lnTo>
                    <a:pt x="58" y="5"/>
                  </a:lnTo>
                  <a:lnTo>
                    <a:pt x="60" y="5"/>
                  </a:lnTo>
                  <a:lnTo>
                    <a:pt x="62" y="7"/>
                  </a:lnTo>
                  <a:lnTo>
                    <a:pt x="63" y="7"/>
                  </a:lnTo>
                  <a:lnTo>
                    <a:pt x="65" y="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2" y="13"/>
                  </a:lnTo>
                  <a:lnTo>
                    <a:pt x="72" y="15"/>
                  </a:lnTo>
                  <a:lnTo>
                    <a:pt x="73" y="17"/>
                  </a:lnTo>
                  <a:lnTo>
                    <a:pt x="75" y="19"/>
                  </a:lnTo>
                  <a:lnTo>
                    <a:pt x="77" y="20"/>
                  </a:lnTo>
                  <a:lnTo>
                    <a:pt x="79" y="22"/>
                  </a:lnTo>
                  <a:lnTo>
                    <a:pt x="79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2" y="38"/>
                  </a:lnTo>
                  <a:lnTo>
                    <a:pt x="82" y="41"/>
                  </a:lnTo>
                  <a:lnTo>
                    <a:pt x="82" y="43"/>
                  </a:lnTo>
                  <a:lnTo>
                    <a:pt x="82" y="47"/>
                  </a:lnTo>
                  <a:lnTo>
                    <a:pt x="82" y="51"/>
                  </a:lnTo>
                  <a:lnTo>
                    <a:pt x="82" y="53"/>
                  </a:lnTo>
                  <a:lnTo>
                    <a:pt x="82" y="55"/>
                  </a:lnTo>
                  <a:lnTo>
                    <a:pt x="80" y="58"/>
                  </a:lnTo>
                  <a:lnTo>
                    <a:pt x="80" y="60"/>
                  </a:lnTo>
                  <a:lnTo>
                    <a:pt x="79" y="62"/>
                  </a:lnTo>
                  <a:lnTo>
                    <a:pt x="79" y="64"/>
                  </a:lnTo>
                  <a:lnTo>
                    <a:pt x="77" y="68"/>
                  </a:lnTo>
                  <a:lnTo>
                    <a:pt x="75" y="70"/>
                  </a:lnTo>
                  <a:lnTo>
                    <a:pt x="73" y="72"/>
                  </a:lnTo>
                  <a:lnTo>
                    <a:pt x="72" y="72"/>
                  </a:lnTo>
                  <a:lnTo>
                    <a:pt x="72" y="74"/>
                  </a:lnTo>
                  <a:lnTo>
                    <a:pt x="70" y="75"/>
                  </a:lnTo>
                  <a:lnTo>
                    <a:pt x="67" y="77"/>
                  </a:lnTo>
                  <a:lnTo>
                    <a:pt x="65" y="77"/>
                  </a:lnTo>
                  <a:lnTo>
                    <a:pt x="63" y="79"/>
                  </a:lnTo>
                  <a:lnTo>
                    <a:pt x="62" y="81"/>
                  </a:lnTo>
                  <a:lnTo>
                    <a:pt x="60" y="81"/>
                  </a:lnTo>
                  <a:lnTo>
                    <a:pt x="58" y="83"/>
                  </a:lnTo>
                  <a:lnTo>
                    <a:pt x="55" y="83"/>
                  </a:lnTo>
                  <a:lnTo>
                    <a:pt x="53" y="83"/>
                  </a:lnTo>
                  <a:lnTo>
                    <a:pt x="50" y="85"/>
                  </a:lnTo>
                  <a:lnTo>
                    <a:pt x="48" y="85"/>
                  </a:lnTo>
                  <a:lnTo>
                    <a:pt x="45" y="85"/>
                  </a:lnTo>
                  <a:lnTo>
                    <a:pt x="43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29" y="87"/>
                  </a:lnTo>
                  <a:lnTo>
                    <a:pt x="26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19" y="72"/>
                  </a:moveTo>
                  <a:lnTo>
                    <a:pt x="31" y="72"/>
                  </a:lnTo>
                  <a:lnTo>
                    <a:pt x="33" y="72"/>
                  </a:lnTo>
                  <a:lnTo>
                    <a:pt x="34" y="72"/>
                  </a:lnTo>
                  <a:lnTo>
                    <a:pt x="36" y="72"/>
                  </a:lnTo>
                  <a:lnTo>
                    <a:pt x="38" y="72"/>
                  </a:lnTo>
                  <a:lnTo>
                    <a:pt x="40" y="72"/>
                  </a:lnTo>
                  <a:lnTo>
                    <a:pt x="41" y="72"/>
                  </a:lnTo>
                  <a:lnTo>
                    <a:pt x="43" y="70"/>
                  </a:lnTo>
                  <a:lnTo>
                    <a:pt x="45" y="70"/>
                  </a:lnTo>
                  <a:lnTo>
                    <a:pt x="46" y="70"/>
                  </a:lnTo>
                  <a:lnTo>
                    <a:pt x="48" y="68"/>
                  </a:lnTo>
                  <a:lnTo>
                    <a:pt x="50" y="68"/>
                  </a:lnTo>
                  <a:lnTo>
                    <a:pt x="50" y="66"/>
                  </a:lnTo>
                  <a:lnTo>
                    <a:pt x="51" y="66"/>
                  </a:lnTo>
                  <a:lnTo>
                    <a:pt x="53" y="66"/>
                  </a:lnTo>
                  <a:lnTo>
                    <a:pt x="53" y="64"/>
                  </a:lnTo>
                  <a:lnTo>
                    <a:pt x="55" y="64"/>
                  </a:lnTo>
                  <a:lnTo>
                    <a:pt x="57" y="62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58"/>
                  </a:lnTo>
                  <a:lnTo>
                    <a:pt x="60" y="58"/>
                  </a:lnTo>
                  <a:lnTo>
                    <a:pt x="60" y="56"/>
                  </a:lnTo>
                  <a:lnTo>
                    <a:pt x="60" y="55"/>
                  </a:lnTo>
                  <a:lnTo>
                    <a:pt x="62" y="53"/>
                  </a:lnTo>
                  <a:lnTo>
                    <a:pt x="62" y="51"/>
                  </a:lnTo>
                  <a:lnTo>
                    <a:pt x="62" y="49"/>
                  </a:lnTo>
                  <a:lnTo>
                    <a:pt x="62" y="47"/>
                  </a:lnTo>
                  <a:lnTo>
                    <a:pt x="62" y="45"/>
                  </a:lnTo>
                  <a:lnTo>
                    <a:pt x="63" y="43"/>
                  </a:lnTo>
                  <a:lnTo>
                    <a:pt x="62" y="41"/>
                  </a:lnTo>
                  <a:lnTo>
                    <a:pt x="62" y="39"/>
                  </a:lnTo>
                  <a:lnTo>
                    <a:pt x="62" y="38"/>
                  </a:lnTo>
                  <a:lnTo>
                    <a:pt x="62" y="36"/>
                  </a:lnTo>
                  <a:lnTo>
                    <a:pt x="62" y="34"/>
                  </a:ln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7" y="26"/>
                  </a:lnTo>
                  <a:lnTo>
                    <a:pt x="55" y="24"/>
                  </a:lnTo>
                  <a:lnTo>
                    <a:pt x="53" y="22"/>
                  </a:lnTo>
                  <a:lnTo>
                    <a:pt x="51" y="20"/>
                  </a:lnTo>
                  <a:lnTo>
                    <a:pt x="50" y="20"/>
                  </a:lnTo>
                  <a:lnTo>
                    <a:pt x="48" y="19"/>
                  </a:lnTo>
                  <a:lnTo>
                    <a:pt x="46" y="19"/>
                  </a:lnTo>
                  <a:lnTo>
                    <a:pt x="45" y="19"/>
                  </a:lnTo>
                  <a:lnTo>
                    <a:pt x="43" y="17"/>
                  </a:lnTo>
                  <a:lnTo>
                    <a:pt x="41" y="17"/>
                  </a:lnTo>
                  <a:lnTo>
                    <a:pt x="40" y="17"/>
                  </a:lnTo>
                  <a:lnTo>
                    <a:pt x="38" y="15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5"/>
                  </a:lnTo>
                  <a:lnTo>
                    <a:pt x="31" y="15"/>
                  </a:lnTo>
                  <a:lnTo>
                    <a:pt x="19" y="15"/>
                  </a:lnTo>
                  <a:lnTo>
                    <a:pt x="19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  <p:sp>
          <p:nvSpPr>
            <p:cNvPr id="7180" name="Freeform 36"/>
            <p:cNvSpPr>
              <a:spLocks noEditPoints="1"/>
            </p:cNvSpPr>
            <p:nvPr userDrawn="1"/>
          </p:nvSpPr>
          <p:spPr bwMode="auto">
            <a:xfrm>
              <a:off x="5653" y="265"/>
              <a:ext cx="77" cy="88"/>
            </a:xfrm>
            <a:custGeom>
              <a:avLst/>
              <a:gdLst>
                <a:gd name="T0" fmla="*/ 199 w 73"/>
                <a:gd name="T1" fmla="*/ 1 h 87"/>
                <a:gd name="T2" fmla="*/ 231 w 73"/>
                <a:gd name="T3" fmla="*/ 1 h 87"/>
                <a:gd name="T4" fmla="*/ 253 w 73"/>
                <a:gd name="T5" fmla="*/ 1 h 87"/>
                <a:gd name="T6" fmla="*/ 275 w 73"/>
                <a:gd name="T7" fmla="*/ 3 h 87"/>
                <a:gd name="T8" fmla="*/ 302 w 73"/>
                <a:gd name="T9" fmla="*/ 5 h 87"/>
                <a:gd name="T10" fmla="*/ 334 w 73"/>
                <a:gd name="T11" fmla="*/ 9 h 87"/>
                <a:gd name="T12" fmla="*/ 348 w 73"/>
                <a:gd name="T13" fmla="*/ 15 h 87"/>
                <a:gd name="T14" fmla="*/ 348 w 73"/>
                <a:gd name="T15" fmla="*/ 20 h 87"/>
                <a:gd name="T16" fmla="*/ 348 w 73"/>
                <a:gd name="T17" fmla="*/ 26 h 87"/>
                <a:gd name="T18" fmla="*/ 336 w 73"/>
                <a:gd name="T19" fmla="*/ 30 h 87"/>
                <a:gd name="T20" fmla="*/ 334 w 73"/>
                <a:gd name="T21" fmla="*/ 34 h 87"/>
                <a:gd name="T22" fmla="*/ 313 w 73"/>
                <a:gd name="T23" fmla="*/ 38 h 87"/>
                <a:gd name="T24" fmla="*/ 297 w 73"/>
                <a:gd name="T25" fmla="*/ 39 h 87"/>
                <a:gd name="T26" fmla="*/ 275 w 73"/>
                <a:gd name="T27" fmla="*/ 41 h 87"/>
                <a:gd name="T28" fmla="*/ 253 w 73"/>
                <a:gd name="T29" fmla="*/ 41 h 87"/>
                <a:gd name="T30" fmla="*/ 271 w 73"/>
                <a:gd name="T31" fmla="*/ 43 h 87"/>
                <a:gd name="T32" fmla="*/ 297 w 73"/>
                <a:gd name="T33" fmla="*/ 43 h 87"/>
                <a:gd name="T34" fmla="*/ 323 w 73"/>
                <a:gd name="T35" fmla="*/ 77 h 87"/>
                <a:gd name="T36" fmla="*/ 336 w 73"/>
                <a:gd name="T37" fmla="*/ 79 h 87"/>
                <a:gd name="T38" fmla="*/ 348 w 73"/>
                <a:gd name="T39" fmla="*/ 83 h 87"/>
                <a:gd name="T40" fmla="*/ 354 w 73"/>
                <a:gd name="T41" fmla="*/ 86 h 87"/>
                <a:gd name="T42" fmla="*/ 360 w 73"/>
                <a:gd name="T43" fmla="*/ 92 h 87"/>
                <a:gd name="T44" fmla="*/ 360 w 73"/>
                <a:gd name="T45" fmla="*/ 98 h 87"/>
                <a:gd name="T46" fmla="*/ 348 w 73"/>
                <a:gd name="T47" fmla="*/ 104 h 87"/>
                <a:gd name="T48" fmla="*/ 336 w 73"/>
                <a:gd name="T49" fmla="*/ 107 h 87"/>
                <a:gd name="T50" fmla="*/ 323 w 73"/>
                <a:gd name="T51" fmla="*/ 111 h 87"/>
                <a:gd name="T52" fmla="*/ 302 w 73"/>
                <a:gd name="T53" fmla="*/ 113 h 87"/>
                <a:gd name="T54" fmla="*/ 275 w 73"/>
                <a:gd name="T55" fmla="*/ 115 h 87"/>
                <a:gd name="T56" fmla="*/ 253 w 73"/>
                <a:gd name="T57" fmla="*/ 117 h 87"/>
                <a:gd name="T58" fmla="*/ 231 w 73"/>
                <a:gd name="T59" fmla="*/ 117 h 87"/>
                <a:gd name="T60" fmla="*/ 199 w 73"/>
                <a:gd name="T61" fmla="*/ 117 h 87"/>
                <a:gd name="T62" fmla="*/ 0 w 73"/>
                <a:gd name="T63" fmla="*/ 0 h 87"/>
                <a:gd name="T64" fmla="*/ 177 w 73"/>
                <a:gd name="T65" fmla="*/ 102 h 87"/>
                <a:gd name="T66" fmla="*/ 199 w 73"/>
                <a:gd name="T67" fmla="*/ 102 h 87"/>
                <a:gd name="T68" fmla="*/ 231 w 73"/>
                <a:gd name="T69" fmla="*/ 102 h 87"/>
                <a:gd name="T70" fmla="*/ 253 w 73"/>
                <a:gd name="T71" fmla="*/ 98 h 87"/>
                <a:gd name="T72" fmla="*/ 261 w 73"/>
                <a:gd name="T73" fmla="*/ 92 h 87"/>
                <a:gd name="T74" fmla="*/ 261 w 73"/>
                <a:gd name="T75" fmla="*/ 86 h 87"/>
                <a:gd name="T76" fmla="*/ 253 w 73"/>
                <a:gd name="T77" fmla="*/ 83 h 87"/>
                <a:gd name="T78" fmla="*/ 240 w 73"/>
                <a:gd name="T79" fmla="*/ 81 h 87"/>
                <a:gd name="T80" fmla="*/ 210 w 73"/>
                <a:gd name="T81" fmla="*/ 79 h 87"/>
                <a:gd name="T82" fmla="*/ 187 w 73"/>
                <a:gd name="T83" fmla="*/ 79 h 87"/>
                <a:gd name="T84" fmla="*/ 99 w 73"/>
                <a:gd name="T85" fmla="*/ 79 h 87"/>
                <a:gd name="T86" fmla="*/ 161 w 73"/>
                <a:gd name="T87" fmla="*/ 34 h 87"/>
                <a:gd name="T88" fmla="*/ 187 w 73"/>
                <a:gd name="T89" fmla="*/ 34 h 87"/>
                <a:gd name="T90" fmla="*/ 210 w 73"/>
                <a:gd name="T91" fmla="*/ 34 h 87"/>
                <a:gd name="T92" fmla="*/ 240 w 73"/>
                <a:gd name="T93" fmla="*/ 32 h 87"/>
                <a:gd name="T94" fmla="*/ 253 w 73"/>
                <a:gd name="T95" fmla="*/ 26 h 87"/>
                <a:gd name="T96" fmla="*/ 253 w 73"/>
                <a:gd name="T97" fmla="*/ 20 h 87"/>
                <a:gd name="T98" fmla="*/ 240 w 73"/>
                <a:gd name="T99" fmla="*/ 19 h 87"/>
                <a:gd name="T100" fmla="*/ 219 w 73"/>
                <a:gd name="T101" fmla="*/ 17 h 87"/>
                <a:gd name="T102" fmla="*/ 189 w 73"/>
                <a:gd name="T103" fmla="*/ 15 h 87"/>
                <a:gd name="T104" fmla="*/ 168 w 73"/>
                <a:gd name="T105" fmla="*/ 15 h 87"/>
                <a:gd name="T106" fmla="*/ 99 w 73"/>
                <a:gd name="T107" fmla="*/ 34 h 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73" h="87">
                  <a:moveTo>
                    <a:pt x="0" y="0"/>
                  </a:moveTo>
                  <a:lnTo>
                    <a:pt x="39" y="0"/>
                  </a:lnTo>
                  <a:lnTo>
                    <a:pt x="41" y="1"/>
                  </a:lnTo>
                  <a:lnTo>
                    <a:pt x="43" y="1"/>
                  </a:lnTo>
                  <a:lnTo>
                    <a:pt x="44" y="1"/>
                  </a:lnTo>
                  <a:lnTo>
                    <a:pt x="46" y="1"/>
                  </a:lnTo>
                  <a:lnTo>
                    <a:pt x="48" y="1"/>
                  </a:lnTo>
                  <a:lnTo>
                    <a:pt x="50" y="1"/>
                  </a:lnTo>
                  <a:lnTo>
                    <a:pt x="51" y="1"/>
                  </a:lnTo>
                  <a:lnTo>
                    <a:pt x="53" y="1"/>
                  </a:lnTo>
                  <a:lnTo>
                    <a:pt x="55" y="1"/>
                  </a:lnTo>
                  <a:lnTo>
                    <a:pt x="56" y="3"/>
                  </a:lnTo>
                  <a:lnTo>
                    <a:pt x="58" y="3"/>
                  </a:lnTo>
                  <a:lnTo>
                    <a:pt x="60" y="5"/>
                  </a:lnTo>
                  <a:lnTo>
                    <a:pt x="61" y="5"/>
                  </a:lnTo>
                  <a:lnTo>
                    <a:pt x="63" y="7"/>
                  </a:lnTo>
                  <a:lnTo>
                    <a:pt x="65" y="7"/>
                  </a:lnTo>
                  <a:lnTo>
                    <a:pt x="67" y="9"/>
                  </a:lnTo>
                  <a:lnTo>
                    <a:pt x="68" y="11"/>
                  </a:lnTo>
                  <a:lnTo>
                    <a:pt x="68" y="13"/>
                  </a:lnTo>
                  <a:lnTo>
                    <a:pt x="70" y="15"/>
                  </a:lnTo>
                  <a:lnTo>
                    <a:pt x="70" y="17"/>
                  </a:lnTo>
                  <a:lnTo>
                    <a:pt x="70" y="19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70" y="24"/>
                  </a:lnTo>
                  <a:lnTo>
                    <a:pt x="70" y="26"/>
                  </a:lnTo>
                  <a:lnTo>
                    <a:pt x="70" y="28"/>
                  </a:lnTo>
                  <a:lnTo>
                    <a:pt x="70" y="30"/>
                  </a:lnTo>
                  <a:lnTo>
                    <a:pt x="68" y="30"/>
                  </a:lnTo>
                  <a:lnTo>
                    <a:pt x="68" y="32"/>
                  </a:lnTo>
                  <a:lnTo>
                    <a:pt x="67" y="32"/>
                  </a:lnTo>
                  <a:lnTo>
                    <a:pt x="67" y="34"/>
                  </a:lnTo>
                  <a:lnTo>
                    <a:pt x="65" y="36"/>
                  </a:lnTo>
                  <a:lnTo>
                    <a:pt x="63" y="36"/>
                  </a:lnTo>
                  <a:lnTo>
                    <a:pt x="63" y="38"/>
                  </a:lnTo>
                  <a:lnTo>
                    <a:pt x="61" y="38"/>
                  </a:lnTo>
                  <a:lnTo>
                    <a:pt x="61" y="39"/>
                  </a:lnTo>
                  <a:lnTo>
                    <a:pt x="60" y="39"/>
                  </a:lnTo>
                  <a:lnTo>
                    <a:pt x="58" y="39"/>
                  </a:lnTo>
                  <a:lnTo>
                    <a:pt x="56" y="39"/>
                  </a:lnTo>
                  <a:lnTo>
                    <a:pt x="56" y="41"/>
                  </a:lnTo>
                  <a:lnTo>
                    <a:pt x="55" y="41"/>
                  </a:lnTo>
                  <a:lnTo>
                    <a:pt x="53" y="41"/>
                  </a:lnTo>
                  <a:lnTo>
                    <a:pt x="51" y="41"/>
                  </a:lnTo>
                  <a:lnTo>
                    <a:pt x="53" y="41"/>
                  </a:lnTo>
                  <a:lnTo>
                    <a:pt x="53" y="43"/>
                  </a:lnTo>
                  <a:lnTo>
                    <a:pt x="55" y="43"/>
                  </a:lnTo>
                  <a:lnTo>
                    <a:pt x="56" y="43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1" y="45"/>
                  </a:lnTo>
                  <a:lnTo>
                    <a:pt x="63" y="45"/>
                  </a:lnTo>
                  <a:lnTo>
                    <a:pt x="65" y="47"/>
                  </a:lnTo>
                  <a:lnTo>
                    <a:pt x="67" y="47"/>
                  </a:lnTo>
                  <a:lnTo>
                    <a:pt x="67" y="49"/>
                  </a:lnTo>
                  <a:lnTo>
                    <a:pt x="68" y="49"/>
                  </a:lnTo>
                  <a:lnTo>
                    <a:pt x="68" y="51"/>
                  </a:lnTo>
                  <a:lnTo>
                    <a:pt x="70" y="51"/>
                  </a:lnTo>
                  <a:lnTo>
                    <a:pt x="70" y="53"/>
                  </a:lnTo>
                  <a:lnTo>
                    <a:pt x="72" y="53"/>
                  </a:lnTo>
                  <a:lnTo>
                    <a:pt x="72" y="55"/>
                  </a:lnTo>
                  <a:lnTo>
                    <a:pt x="72" y="56"/>
                  </a:lnTo>
                  <a:lnTo>
                    <a:pt x="73" y="58"/>
                  </a:lnTo>
                  <a:lnTo>
                    <a:pt x="73" y="60"/>
                  </a:lnTo>
                  <a:lnTo>
                    <a:pt x="73" y="62"/>
                  </a:lnTo>
                  <a:lnTo>
                    <a:pt x="73" y="64"/>
                  </a:lnTo>
                  <a:lnTo>
                    <a:pt x="73" y="66"/>
                  </a:lnTo>
                  <a:lnTo>
                    <a:pt x="73" y="68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68" y="75"/>
                  </a:lnTo>
                  <a:lnTo>
                    <a:pt x="68" y="77"/>
                  </a:lnTo>
                  <a:lnTo>
                    <a:pt x="67" y="79"/>
                  </a:lnTo>
                  <a:lnTo>
                    <a:pt x="65" y="79"/>
                  </a:lnTo>
                  <a:lnTo>
                    <a:pt x="65" y="81"/>
                  </a:lnTo>
                  <a:lnTo>
                    <a:pt x="63" y="81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60" y="83"/>
                  </a:lnTo>
                  <a:lnTo>
                    <a:pt x="58" y="83"/>
                  </a:lnTo>
                  <a:lnTo>
                    <a:pt x="56" y="85"/>
                  </a:lnTo>
                  <a:lnTo>
                    <a:pt x="55" y="85"/>
                  </a:lnTo>
                  <a:lnTo>
                    <a:pt x="53" y="85"/>
                  </a:lnTo>
                  <a:lnTo>
                    <a:pt x="51" y="87"/>
                  </a:lnTo>
                  <a:lnTo>
                    <a:pt x="50" y="87"/>
                  </a:lnTo>
                  <a:lnTo>
                    <a:pt x="48" y="87"/>
                  </a:lnTo>
                  <a:lnTo>
                    <a:pt x="46" y="87"/>
                  </a:lnTo>
                  <a:lnTo>
                    <a:pt x="44" y="87"/>
                  </a:lnTo>
                  <a:lnTo>
                    <a:pt x="43" y="87"/>
                  </a:lnTo>
                  <a:lnTo>
                    <a:pt x="41" y="87"/>
                  </a:lnTo>
                  <a:lnTo>
                    <a:pt x="39" y="87"/>
                  </a:lnTo>
                  <a:lnTo>
                    <a:pt x="0" y="87"/>
                  </a:lnTo>
                  <a:lnTo>
                    <a:pt x="0" y="0"/>
                  </a:lnTo>
                  <a:close/>
                  <a:moveTo>
                    <a:pt x="21" y="72"/>
                  </a:moveTo>
                  <a:lnTo>
                    <a:pt x="34" y="72"/>
                  </a:lnTo>
                  <a:lnTo>
                    <a:pt x="36" y="72"/>
                  </a:lnTo>
                  <a:lnTo>
                    <a:pt x="38" y="72"/>
                  </a:lnTo>
                  <a:lnTo>
                    <a:pt x="39" y="72"/>
                  </a:lnTo>
                  <a:lnTo>
                    <a:pt x="41" y="72"/>
                  </a:lnTo>
                  <a:lnTo>
                    <a:pt x="43" y="72"/>
                  </a:lnTo>
                  <a:lnTo>
                    <a:pt x="44" y="72"/>
                  </a:lnTo>
                  <a:lnTo>
                    <a:pt x="46" y="72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1" y="68"/>
                  </a:lnTo>
                  <a:lnTo>
                    <a:pt x="53" y="66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3" y="60"/>
                  </a:lnTo>
                  <a:lnTo>
                    <a:pt x="53" y="58"/>
                  </a:lnTo>
                  <a:lnTo>
                    <a:pt x="53" y="56"/>
                  </a:lnTo>
                  <a:lnTo>
                    <a:pt x="53" y="55"/>
                  </a:lnTo>
                  <a:lnTo>
                    <a:pt x="51" y="55"/>
                  </a:lnTo>
                  <a:lnTo>
                    <a:pt x="51" y="53"/>
                  </a:lnTo>
                  <a:lnTo>
                    <a:pt x="50" y="53"/>
                  </a:lnTo>
                  <a:lnTo>
                    <a:pt x="50" y="51"/>
                  </a:lnTo>
                  <a:lnTo>
                    <a:pt x="48" y="51"/>
                  </a:lnTo>
                  <a:lnTo>
                    <a:pt x="46" y="51"/>
                  </a:lnTo>
                  <a:lnTo>
                    <a:pt x="44" y="51"/>
                  </a:lnTo>
                  <a:lnTo>
                    <a:pt x="43" y="49"/>
                  </a:lnTo>
                  <a:lnTo>
                    <a:pt x="41" y="49"/>
                  </a:lnTo>
                  <a:lnTo>
                    <a:pt x="39" y="49"/>
                  </a:lnTo>
                  <a:lnTo>
                    <a:pt x="38" y="49"/>
                  </a:lnTo>
                  <a:lnTo>
                    <a:pt x="36" y="49"/>
                  </a:lnTo>
                  <a:lnTo>
                    <a:pt x="34" y="49"/>
                  </a:lnTo>
                  <a:lnTo>
                    <a:pt x="21" y="49"/>
                  </a:lnTo>
                  <a:lnTo>
                    <a:pt x="21" y="72"/>
                  </a:lnTo>
                  <a:close/>
                  <a:moveTo>
                    <a:pt x="21" y="34"/>
                  </a:moveTo>
                  <a:lnTo>
                    <a:pt x="33" y="34"/>
                  </a:lnTo>
                  <a:lnTo>
                    <a:pt x="34" y="34"/>
                  </a:lnTo>
                  <a:lnTo>
                    <a:pt x="36" y="34"/>
                  </a:lnTo>
                  <a:lnTo>
                    <a:pt x="38" y="34"/>
                  </a:lnTo>
                  <a:lnTo>
                    <a:pt x="39" y="34"/>
                  </a:lnTo>
                  <a:lnTo>
                    <a:pt x="41" y="34"/>
                  </a:lnTo>
                  <a:lnTo>
                    <a:pt x="43" y="34"/>
                  </a:lnTo>
                  <a:lnTo>
                    <a:pt x="44" y="34"/>
                  </a:lnTo>
                  <a:lnTo>
                    <a:pt x="46" y="32"/>
                  </a:lnTo>
                  <a:lnTo>
                    <a:pt x="48" y="32"/>
                  </a:lnTo>
                  <a:lnTo>
                    <a:pt x="50" y="30"/>
                  </a:lnTo>
                  <a:lnTo>
                    <a:pt x="51" y="28"/>
                  </a:lnTo>
                  <a:lnTo>
                    <a:pt x="51" y="26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0"/>
                  </a:lnTo>
                  <a:lnTo>
                    <a:pt x="50" y="20"/>
                  </a:lnTo>
                  <a:lnTo>
                    <a:pt x="50" y="19"/>
                  </a:lnTo>
                  <a:lnTo>
                    <a:pt x="48" y="19"/>
                  </a:lnTo>
                  <a:lnTo>
                    <a:pt x="48" y="17"/>
                  </a:lnTo>
                  <a:lnTo>
                    <a:pt x="46" y="17"/>
                  </a:lnTo>
                  <a:lnTo>
                    <a:pt x="44" y="17"/>
                  </a:lnTo>
                  <a:lnTo>
                    <a:pt x="43" y="15"/>
                  </a:lnTo>
                  <a:lnTo>
                    <a:pt x="41" y="15"/>
                  </a:lnTo>
                  <a:lnTo>
                    <a:pt x="39" y="15"/>
                  </a:lnTo>
                  <a:lnTo>
                    <a:pt x="38" y="15"/>
                  </a:lnTo>
                  <a:lnTo>
                    <a:pt x="36" y="15"/>
                  </a:lnTo>
                  <a:lnTo>
                    <a:pt x="34" y="15"/>
                  </a:lnTo>
                  <a:lnTo>
                    <a:pt x="33" y="15"/>
                  </a:lnTo>
                  <a:lnTo>
                    <a:pt x="21" y="15"/>
                  </a:lnTo>
                  <a:lnTo>
                    <a:pt x="21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449263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TW" altLang="en-US" sz="1200" b="1" u="sng" smtClean="0">
                <a:solidFill>
                  <a:prstClr val="white"/>
                </a:solidFill>
                <a:latin typeface="Arial Black" pitchFamily="34" charset="0"/>
                <a:ea typeface="新細明體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408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3200" b="1">
          <a:solidFill>
            <a:srgbClr val="FF3300"/>
          </a:solidFill>
          <a:latin typeface="Times New Roman" pitchFamily="18" charset="0"/>
          <a:ea typeface="標楷體" pitchFamily="65" charset="-120"/>
        </a:defRPr>
      </a:lvl9pPr>
    </p:titleStyle>
    <p:bodyStyle>
      <a:lvl1pPr marL="342900" indent="-342900" algn="just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l"/>
        <a:defRPr kumimoji="1" sz="28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kumimoji="1" sz="2400" b="1">
          <a:solidFill>
            <a:srgbClr val="009900"/>
          </a:solidFill>
          <a:latin typeface="+mn-lt"/>
          <a:ea typeface="+mn-ea"/>
        </a:defRPr>
      </a:lvl2pPr>
      <a:lvl3pPr marL="1143000" indent="-228600" algn="just" rtl="0" eaLnBrk="0" fontAlgn="base" hangingPunct="0">
        <a:spcBef>
          <a:spcPct val="20000"/>
        </a:spcBef>
        <a:spcAft>
          <a:spcPct val="0"/>
        </a:spcAft>
        <a:buChar char="•"/>
        <a:defRPr kumimoji="1" sz="2200" b="1">
          <a:solidFill>
            <a:srgbClr val="000000"/>
          </a:solidFill>
          <a:latin typeface="+mn-lt"/>
          <a:ea typeface="+mn-ea"/>
        </a:defRPr>
      </a:lvl3pPr>
      <a:lvl4pPr marL="1600200" indent="-228600" algn="just" rtl="0" eaLnBrk="0" fontAlgn="base" hangingPunct="0">
        <a:spcBef>
          <a:spcPct val="20000"/>
        </a:spcBef>
        <a:spcAft>
          <a:spcPct val="0"/>
        </a:spcAft>
        <a:buChar char="–"/>
        <a:defRPr kumimoji="1" sz="2000" b="1">
          <a:solidFill>
            <a:srgbClr val="A50021"/>
          </a:solidFill>
          <a:latin typeface="+mn-lt"/>
          <a:ea typeface="+mn-ea"/>
        </a:defRPr>
      </a:lvl4pPr>
      <a:lvl5pPr marL="2057400" indent="-228600" algn="just" rtl="0" eaLnBrk="0" fontAlgn="base" hangingPunct="0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5pPr>
      <a:lvl6pPr marL="25146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6pPr>
      <a:lvl7pPr marL="29718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7pPr>
      <a:lvl8pPr marL="34290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8pPr>
      <a:lvl9pPr marL="3886200" indent="-228600" algn="just" rtl="0" eaLnBrk="1" fontAlgn="base" hangingPunct="1">
        <a:spcBef>
          <a:spcPct val="20000"/>
        </a:spcBef>
        <a:spcAft>
          <a:spcPct val="0"/>
        </a:spcAft>
        <a:buChar char="»"/>
        <a:defRPr kumimoji="1"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4" y="1052736"/>
            <a:ext cx="9145016" cy="452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2030625" y="332655"/>
            <a:ext cx="618215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 b="1" u="sng">
                <a:solidFill>
                  <a:schemeClr val="bg1"/>
                </a:solidFill>
                <a:latin typeface="Arial Black" pitchFamily="34" charset="0"/>
                <a:ea typeface="新細明體" pitchFamily="18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TW" sz="2800" u="none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** Redesign output- reference only**  </a:t>
            </a:r>
          </a:p>
        </p:txBody>
      </p:sp>
    </p:spTree>
    <p:extLst>
      <p:ext uri="{BB962C8B-B14F-4D97-AF65-F5344CB8AC3E}">
        <p14:creationId xmlns:p14="http://schemas.microsoft.com/office/powerpoint/2010/main" val="5612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10</a:t>
            </a:fld>
            <a:endParaRPr lang="zh-TW" altLang="en-US" dirty="0"/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936776" y="5180"/>
            <a:ext cx="33698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Steven Liu 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Contact Information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28567" y="1484313"/>
            <a:ext cx="9777433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Steven Liu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Tel:886+266076105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Cellphone:886+988776589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Email: stevenliu@iii.org.tw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Address: 11F-1,No.3-1 Park St, </a:t>
            </a:r>
            <a:r>
              <a:rPr lang="en-US" altLang="zh-TW" sz="2800" b="1" dirty="0" err="1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Nangang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lang="en-US" altLang="zh-TW" sz="2800" b="1" dirty="0" err="1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Dist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, Taipei City  Taiwan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endParaRPr lang="en-US" altLang="zh-TW" sz="2800" b="1" dirty="0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Line:stliu898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925" y="714345"/>
            <a:ext cx="2951855" cy="19682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241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TW" b="1" kern="0" dirty="0">
                <a:solidFill>
                  <a:prstClr val="black"/>
                </a:solidFill>
              </a:rPr>
              <a:t>Presenter / VIP information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16496" y="1340768"/>
            <a:ext cx="8915400" cy="2121101"/>
          </a:xfrm>
        </p:spPr>
        <p:txBody>
          <a:bodyPr/>
          <a:lstStyle/>
          <a:p>
            <a:r>
              <a:rPr lang="en-US" altLang="zh-TW" dirty="0" smtClean="0"/>
              <a:t>Need provide presenter information for output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11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80" y="2132856"/>
            <a:ext cx="6002680" cy="450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7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Y:\標案資料\2016\11月\資策會1111國際論壇\平面\講師 PPT\161014 - 講師 PPT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0620" y="908057"/>
            <a:ext cx="9066347" cy="619125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n-US" altLang="zh-TW" sz="2000" dirty="0" smtClean="0">
                <a:solidFill>
                  <a:schemeClr val="bg1"/>
                </a:solidFill>
              </a:rPr>
              <a:t>Mr. Norikazu Yamasaki, KDDI Corporation (TTC)</a:t>
            </a:r>
            <a:endParaRPr lang="zh-TW" altLang="en-US" sz="2000" dirty="0">
              <a:solidFill>
                <a:schemeClr val="bg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815809" y="1601788"/>
            <a:ext cx="7594970" cy="3889375"/>
          </a:xfrm>
        </p:spPr>
        <p:txBody>
          <a:bodyPr/>
          <a:lstStyle/>
          <a:p>
            <a:pPr algn="l">
              <a:defRPr/>
            </a:pPr>
            <a:r>
              <a:rPr lang="en-US" altLang="zh-TW" sz="1800" dirty="0" smtClean="0"/>
              <a:t>KDDI</a:t>
            </a:r>
            <a:r>
              <a:rPr lang="zh-TW" altLang="en-US" sz="1800" dirty="0" smtClean="0"/>
              <a:t>職務：研發策略部</a:t>
            </a:r>
            <a:r>
              <a:rPr lang="en-US" altLang="zh-TW" sz="1800" dirty="0"/>
              <a:t>Senior Expert </a:t>
            </a:r>
            <a:r>
              <a:rPr lang="zh-TW" altLang="zh-TW" sz="1800" dirty="0" smtClean="0"/>
              <a:t>（</a:t>
            </a:r>
            <a:r>
              <a:rPr lang="en-US" altLang="zh-TW" sz="1800" dirty="0" smtClean="0"/>
              <a:t>Since </a:t>
            </a:r>
            <a:r>
              <a:rPr lang="en-US" altLang="zh-TW" sz="1800" dirty="0"/>
              <a:t>April 2016</a:t>
            </a:r>
            <a:r>
              <a:rPr lang="zh-TW" altLang="zh-TW" sz="1800" dirty="0"/>
              <a:t>）</a:t>
            </a:r>
            <a:endParaRPr lang="en-US" altLang="zh-TW" sz="1800" dirty="0" smtClean="0"/>
          </a:p>
          <a:p>
            <a:pPr algn="l">
              <a:defRPr/>
            </a:pPr>
            <a:r>
              <a:rPr lang="zh-TW" altLang="en-US" sz="1800" dirty="0" smtClean="0"/>
              <a:t>專長為標準化方面的行動通訊技術研發，經歷</a:t>
            </a:r>
            <a:r>
              <a:rPr lang="en-US" altLang="zh-TW" sz="1800" dirty="0" smtClean="0"/>
              <a:t>ITU-R</a:t>
            </a:r>
            <a:r>
              <a:rPr lang="zh-TW" altLang="en-US" sz="1800" dirty="0" smtClean="0"/>
              <a:t>、</a:t>
            </a:r>
            <a:r>
              <a:rPr lang="en-US" altLang="zh-TW" sz="1800" dirty="0" smtClean="0"/>
              <a:t>WAP</a:t>
            </a:r>
            <a:r>
              <a:rPr lang="zh-TW" altLang="en-US" sz="1800" dirty="0" smtClean="0"/>
              <a:t>論壇與</a:t>
            </a:r>
            <a:r>
              <a:rPr lang="en-US" altLang="zh-TW" sz="1800" dirty="0" smtClean="0"/>
              <a:t>OMA</a:t>
            </a:r>
            <a:r>
              <a:rPr lang="zh-TW" altLang="en-US" sz="1800" dirty="0" smtClean="0"/>
              <a:t>標準活動</a:t>
            </a:r>
            <a:endParaRPr lang="en-US" altLang="zh-TW" sz="1800" dirty="0" smtClean="0"/>
          </a:p>
          <a:p>
            <a:pPr algn="l">
              <a:defRPr/>
            </a:pPr>
            <a:r>
              <a:rPr lang="en-US" altLang="zh-TW" sz="1800" dirty="0" smtClean="0"/>
              <a:t>2000</a:t>
            </a:r>
            <a:r>
              <a:rPr lang="zh-TW" altLang="en-US" sz="1800" dirty="0" smtClean="0"/>
              <a:t>年加入</a:t>
            </a:r>
            <a:r>
              <a:rPr lang="en-US" altLang="zh-TW" sz="1800" dirty="0" smtClean="0"/>
              <a:t>3GPP2</a:t>
            </a:r>
            <a:r>
              <a:rPr lang="zh-TW" altLang="en-US" sz="1800" dirty="0" smtClean="0"/>
              <a:t>，</a:t>
            </a:r>
            <a:r>
              <a:rPr lang="en-US" altLang="zh-TW" sz="1800" dirty="0" smtClean="0"/>
              <a:t>2005-2012</a:t>
            </a:r>
            <a:r>
              <a:rPr lang="zh-TW" altLang="en-US" sz="1800" dirty="0" smtClean="0"/>
              <a:t>年擔任</a:t>
            </a:r>
            <a:r>
              <a:rPr lang="en-US" altLang="zh-TW" sz="1800" dirty="0" smtClean="0"/>
              <a:t>TSG-S</a:t>
            </a:r>
            <a:r>
              <a:rPr lang="zh-TW" altLang="en-US" sz="1800" dirty="0" smtClean="0"/>
              <a:t>主席</a:t>
            </a:r>
            <a:endParaRPr lang="en-US" altLang="zh-TW" sz="1800" dirty="0" smtClean="0"/>
          </a:p>
          <a:p>
            <a:pPr algn="l">
              <a:defRPr/>
            </a:pPr>
            <a:r>
              <a:rPr lang="en-US" altLang="zh-TW" sz="1800" dirty="0" smtClean="0"/>
              <a:t>2011</a:t>
            </a:r>
            <a:r>
              <a:rPr lang="zh-TW" altLang="en-US" sz="1800" dirty="0" smtClean="0"/>
              <a:t>年加入</a:t>
            </a:r>
            <a:r>
              <a:rPr lang="en-US" altLang="zh-TW" sz="1800" dirty="0" smtClean="0"/>
              <a:t>ETSI M2M TC</a:t>
            </a:r>
          </a:p>
          <a:p>
            <a:pPr algn="l">
              <a:defRPr/>
            </a:pPr>
            <a:r>
              <a:rPr lang="en-US" altLang="zh-TW" sz="1800" dirty="0" smtClean="0"/>
              <a:t>2012</a:t>
            </a:r>
            <a:r>
              <a:rPr lang="zh-TW" altLang="en-US" sz="1800" dirty="0" smtClean="0"/>
              <a:t>年加入</a:t>
            </a:r>
            <a:r>
              <a:rPr lang="en-US" altLang="zh-TW" sz="1800" dirty="0" smtClean="0"/>
              <a:t>oneM2M</a:t>
            </a:r>
          </a:p>
          <a:p>
            <a:pPr algn="l">
              <a:defRPr/>
            </a:pPr>
            <a:r>
              <a:rPr lang="zh-TW" altLang="en-US" sz="1800" dirty="0" smtClean="0"/>
              <a:t>現任：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 smtClean="0"/>
              <a:t>oneM2M</a:t>
            </a:r>
            <a:r>
              <a:rPr lang="zh-TW" altLang="en-US" sz="1800" dirty="0" smtClean="0"/>
              <a:t>技術全會</a:t>
            </a:r>
            <a:r>
              <a:rPr lang="en-US" altLang="zh-TW" sz="1800" dirty="0" smtClean="0"/>
              <a:t>(Technical Plenary)</a:t>
            </a:r>
            <a:r>
              <a:rPr lang="zh-TW" altLang="en-US" sz="1800" dirty="0" smtClean="0"/>
              <a:t>的副主席</a:t>
            </a:r>
            <a:r>
              <a:rPr lang="en-US" altLang="zh-TW" sz="1800" dirty="0" smtClean="0"/>
              <a:t>(</a:t>
            </a:r>
            <a:r>
              <a:rPr lang="zh-TW" altLang="en-US" sz="1800" dirty="0" smtClean="0"/>
              <a:t>自</a:t>
            </a:r>
            <a:r>
              <a:rPr lang="en-US" altLang="zh-TW" sz="1800" dirty="0" smtClean="0"/>
              <a:t>2013</a:t>
            </a:r>
            <a:r>
              <a:rPr lang="zh-TW" altLang="en-US" sz="1800" dirty="0" smtClean="0"/>
              <a:t>年起</a:t>
            </a:r>
            <a:r>
              <a:rPr lang="en-US" altLang="zh-TW" sz="1800" dirty="0" smtClean="0"/>
              <a:t>)</a:t>
            </a:r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/>
              <a:t>oneM2M</a:t>
            </a:r>
            <a:r>
              <a:rPr lang="zh-TW" altLang="zh-TW" sz="1800" dirty="0"/>
              <a:t>運営委員會（</a:t>
            </a:r>
            <a:r>
              <a:rPr lang="en-US" altLang="zh-TW" sz="1800" dirty="0"/>
              <a:t>Steering Committee</a:t>
            </a:r>
            <a:r>
              <a:rPr lang="zh-TW" altLang="zh-TW" sz="1800" dirty="0"/>
              <a:t>）的副主席（自</a:t>
            </a:r>
            <a:r>
              <a:rPr lang="en-US" altLang="zh-TW" sz="1800" dirty="0"/>
              <a:t>2016</a:t>
            </a:r>
            <a:r>
              <a:rPr lang="zh-TW" altLang="zh-TW" sz="1800" dirty="0"/>
              <a:t>年起</a:t>
            </a:r>
            <a:r>
              <a:rPr lang="zh-TW" altLang="zh-TW" sz="1800" dirty="0" smtClean="0"/>
              <a:t>）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/>
              <a:t>TTC</a:t>
            </a:r>
            <a:r>
              <a:rPr lang="zh-TW" altLang="zh-TW" sz="1800" dirty="0"/>
              <a:t>的</a:t>
            </a:r>
            <a:r>
              <a:rPr lang="en-US" altLang="zh-TW" sz="1800" dirty="0"/>
              <a:t>3GPP2</a:t>
            </a:r>
            <a:r>
              <a:rPr lang="zh-TW" altLang="zh-TW" sz="1800" dirty="0"/>
              <a:t>技術委員會</a:t>
            </a:r>
            <a:r>
              <a:rPr lang="zh-TW" altLang="zh-TW" sz="1800" dirty="0" smtClean="0"/>
              <a:t>主席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 smtClean="0"/>
              <a:t>TTC</a:t>
            </a:r>
            <a:r>
              <a:rPr lang="zh-TW" altLang="en-US" sz="1800" dirty="0" smtClean="0"/>
              <a:t>的</a:t>
            </a:r>
            <a:r>
              <a:rPr lang="en-US" altLang="zh-TW" sz="1800" dirty="0" smtClean="0"/>
              <a:t>oneM2M </a:t>
            </a:r>
            <a:r>
              <a:rPr lang="zh-TW" altLang="en-US" sz="1800" dirty="0" smtClean="0"/>
              <a:t>技術委員會主席</a:t>
            </a:r>
            <a:endParaRPr lang="en-US" altLang="zh-TW" sz="1800" dirty="0" smtClean="0"/>
          </a:p>
          <a:p>
            <a:pPr indent="-160338" algn="l">
              <a:buFont typeface="Wingdings" pitchFamily="2" charset="2"/>
              <a:buChar char="Ø"/>
              <a:defRPr/>
            </a:pPr>
            <a:r>
              <a:rPr lang="en-US" altLang="zh-TW" sz="1800" dirty="0" smtClean="0"/>
              <a:t>TCC/ARIB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oneM2M</a:t>
            </a:r>
            <a:r>
              <a:rPr lang="zh-TW" altLang="en-US" sz="1800" dirty="0" smtClean="0"/>
              <a:t>標準化聯合會議主席</a:t>
            </a:r>
            <a:endParaRPr lang="en-US" altLang="zh-TW" sz="1800" dirty="0" smtClean="0"/>
          </a:p>
          <a:p>
            <a:pPr algn="l">
              <a:defRPr/>
            </a:pPr>
            <a:r>
              <a:rPr lang="en-US" altLang="zh-TW" sz="1800" dirty="0"/>
              <a:t>2016 June Award of “Minister for Internal Affairs and Communications” for oneM2M/3GPP2 standards contributions  </a:t>
            </a:r>
            <a:endParaRPr lang="zh-TW" altLang="zh-TW" sz="1800" dirty="0"/>
          </a:p>
          <a:p>
            <a:pPr algn="l">
              <a:defRPr/>
            </a:pPr>
            <a:r>
              <a:rPr lang="en-US" altLang="zh-TW" sz="1800" dirty="0"/>
              <a:t>In Japanese, </a:t>
            </a:r>
            <a:r>
              <a:rPr lang="zh-CN" altLang="zh-TW" sz="1800" dirty="0"/>
              <a:t>総務大臣表彰受賞</a:t>
            </a:r>
            <a:r>
              <a:rPr lang="en-US" altLang="zh-TW" sz="1800" dirty="0"/>
              <a:t>(oneM2M/3GPP2</a:t>
            </a:r>
            <a:r>
              <a:rPr lang="zh-CN" altLang="zh-TW" sz="1800" dirty="0"/>
              <a:t>　標準化活動貢献</a:t>
            </a:r>
            <a:r>
              <a:rPr lang="en-US" altLang="zh-TW" sz="1800" dirty="0"/>
              <a:t>)</a:t>
            </a:r>
            <a:endParaRPr lang="zh-TW" altLang="zh-TW" sz="1800" dirty="0"/>
          </a:p>
          <a:p>
            <a:pPr indent="-160338" algn="l">
              <a:buFont typeface="Wingdings" pitchFamily="2" charset="2"/>
              <a:buChar char="Ø"/>
              <a:defRPr/>
            </a:pPr>
            <a:endParaRPr lang="en-US" altLang="zh-TW" sz="1800" dirty="0" smtClean="0"/>
          </a:p>
        </p:txBody>
      </p:sp>
      <p:sp>
        <p:nvSpPr>
          <p:cNvPr id="7" name="標題 1"/>
          <p:cNvSpPr txBox="1">
            <a:spLocks/>
          </p:cNvSpPr>
          <p:nvPr/>
        </p:nvSpPr>
        <p:spPr bwMode="auto">
          <a:xfrm>
            <a:off x="488871" y="188920"/>
            <a:ext cx="9066347" cy="90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3200" b="1" kern="0" dirty="0">
                <a:solidFill>
                  <a:prstClr val="black"/>
                </a:solidFill>
              </a:rPr>
              <a:t>Presenter / VIP information </a:t>
            </a:r>
            <a:endParaRPr kumimoji="1" lang="zh-TW" altLang="en-US" sz="3200" b="1" kern="0" dirty="0">
              <a:solidFill>
                <a:prstClr val="black"/>
              </a:solidFill>
            </a:endParaRPr>
          </a:p>
        </p:txBody>
      </p:sp>
      <p:pic>
        <p:nvPicPr>
          <p:cNvPr id="47110" name="Picture 2" descr="C:\Users\Cedrichsu\Desktop\NickYamasaki-bio-99X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5" y="1628782"/>
            <a:ext cx="11713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30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48131" name="Picture 2" descr="Y:\標案資料\2016\11月\資策會1111國際論壇\平面\講師 PPT\161014 - 講師 PPT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91" y="1550995"/>
            <a:ext cx="125868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標題 1"/>
          <p:cNvSpPr txBox="1">
            <a:spLocks/>
          </p:cNvSpPr>
          <p:nvPr/>
        </p:nvSpPr>
        <p:spPr bwMode="auto">
          <a:xfrm>
            <a:off x="474590" y="742957"/>
            <a:ext cx="9066347" cy="61912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2000" kern="0" dirty="0" smtClean="0">
                <a:solidFill>
                  <a:prstClr val="white"/>
                </a:solidFill>
              </a:rPr>
              <a:t>Mr. </a:t>
            </a:r>
            <a:r>
              <a:rPr lang="en-US" altLang="zh-TW" sz="2000" u="sng" dirty="0" err="1">
                <a:solidFill>
                  <a:prstClr val="white"/>
                </a:solidFill>
              </a:rPr>
              <a:t>SeungMyeong</a:t>
            </a:r>
            <a:r>
              <a:rPr lang="en-US" altLang="zh-TW" sz="2000" u="sng" dirty="0">
                <a:solidFill>
                  <a:prstClr val="white"/>
                </a:solidFill>
              </a:rPr>
              <a:t> </a:t>
            </a:r>
            <a:r>
              <a:rPr lang="en-US" altLang="zh-TW" sz="2000" u="sng" dirty="0" smtClean="0">
                <a:solidFill>
                  <a:prstClr val="white"/>
                </a:solidFill>
              </a:rPr>
              <a:t>JEONG (KETI)</a:t>
            </a:r>
            <a:endParaRPr lang="en-US" altLang="zh-TW" sz="2000" kern="0" dirty="0" smtClean="0">
              <a:solidFill>
                <a:prstClr val="white"/>
              </a:solidFill>
            </a:endParaRPr>
          </a:p>
        </p:txBody>
      </p:sp>
      <p:sp>
        <p:nvSpPr>
          <p:cNvPr id="48134" name="Rectangle 11"/>
          <p:cNvSpPr>
            <a:spLocks noChangeArrowheads="1"/>
          </p:cNvSpPr>
          <p:nvPr/>
        </p:nvSpPr>
        <p:spPr bwMode="auto">
          <a:xfrm>
            <a:off x="2360238" y="3035300"/>
            <a:ext cx="76330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ko-KR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2016.06 ~ KETI, oneM2M standardization and KR-EU R&amp;D projects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ko-KR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KETI oneM2M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技術標準 化與</a:t>
            </a: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KR-EU R&amp;D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專案</a:t>
            </a:r>
            <a:endParaRPr lang="en-US" altLang="ko-KR" sz="2000" b="1" smtClean="0">
              <a:solidFill>
                <a:srgbClr val="FF000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TW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2015.06 ~ now, oneM2M Architecture WG Vice-chairman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WG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架構副主席</a:t>
            </a:r>
            <a:endParaRPr lang="en-GB" altLang="zh-TW" sz="2000" b="1" smtClean="0">
              <a:solidFill>
                <a:srgbClr val="FF000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2011.07 ~ 2016.05 LG Electronics, OMA and oneM2M standardization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LGE, OMA 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和 </a:t>
            </a:r>
            <a:r>
              <a:rPr lang="en-US" altLang="zh-TW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</a:t>
            </a:r>
            <a:r>
              <a:rPr lang="zh-TW" altLang="en-US" sz="2000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技術標準化</a:t>
            </a:r>
            <a:endParaRPr lang="en-GB" altLang="zh-TW" sz="2000" b="1" smtClean="0">
              <a:solidFill>
                <a:srgbClr val="FF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ko-KR" sz="2000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2011.08 MS degree for computer engineering in Ajou univ.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r>
              <a:rPr lang="en-US" altLang="zh-TW" sz="2000" b="1" smtClean="0">
                <a:solidFill>
                  <a:srgbClr val="0070C0"/>
                </a:solidFill>
                <a:latin typeface="Arial Black" pitchFamily="34" charset="0"/>
                <a:ea typeface="新細明體" pitchFamily="18" charset="-120"/>
              </a:rPr>
              <a:t>Ajou </a:t>
            </a:r>
            <a:r>
              <a:rPr lang="zh-TW" altLang="en-US" sz="2000" b="1" smtClean="0">
                <a:solidFill>
                  <a:srgbClr val="0070C0"/>
                </a:solidFill>
                <a:latin typeface="Arial Black" pitchFamily="34" charset="0"/>
                <a:ea typeface="新細明體" pitchFamily="18" charset="-120"/>
              </a:rPr>
              <a:t>大學主修電腦工程</a:t>
            </a:r>
            <a:endParaRPr lang="en-GB" altLang="zh-TW" sz="2000" b="1" smtClean="0">
              <a:solidFill>
                <a:srgbClr val="0070C0"/>
              </a:solidFill>
              <a:latin typeface="Arial Black" pitchFamily="34" charset="0"/>
              <a:ea typeface="新細明體" pitchFamily="18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674580" y="7010400"/>
            <a:ext cx="58775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136" name="Rectangle 12"/>
          <p:cNvSpPr>
            <a:spLocks noChangeArrowheads="1"/>
          </p:cNvSpPr>
          <p:nvPr/>
        </p:nvSpPr>
        <p:spPr bwMode="auto">
          <a:xfrm>
            <a:off x="2349123" y="5732470"/>
            <a:ext cx="7644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得獎</a:t>
            </a:r>
            <a:endParaRPr lang="en-GB" altLang="zh-TW" b="1" smtClean="0">
              <a:solidFill>
                <a:srgbClr val="FF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2015.12 TTA, contribution to standardization</a:t>
            </a:r>
            <a:r>
              <a:rPr lang="zh-TW" altLang="en-US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lang="en-US" altLang="zh-TW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TTA </a:t>
            </a:r>
            <a:r>
              <a:rPr lang="zh-TW" altLang="en-US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技術標準化貢獻</a:t>
            </a:r>
            <a:endParaRPr lang="en-GB" altLang="zh-TW" b="1" smtClean="0">
              <a:solidFill>
                <a:srgbClr val="0070C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2015.07 oneM2M, Technical Excellence Award</a:t>
            </a:r>
            <a:r>
              <a:rPr lang="zh-TW" altLang="en-US" b="1" smtClean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 </a:t>
            </a:r>
            <a:r>
              <a:rPr lang="en-US" altLang="zh-TW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</a:t>
            </a:r>
            <a:r>
              <a:rPr lang="zh-TW" altLang="en-US" b="1" smtClean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技術卓越獎</a:t>
            </a:r>
            <a:endParaRPr lang="en-US" altLang="ko-KR" b="1" smtClean="0">
              <a:solidFill>
                <a:srgbClr val="0070C0"/>
              </a:solidFill>
              <a:latin typeface="Arial Black" pitchFamily="34" charset="0"/>
              <a:ea typeface="新細明體" pitchFamily="18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4373" y="1341438"/>
            <a:ext cx="7056894" cy="14462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altLang="zh-TW" sz="2000" b="1" dirty="0">
                <a:solidFill>
                  <a:srgbClr val="FF000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Architecture Working Group Vice-chairman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zh-TW" altLang="en-US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    </a:t>
            </a:r>
            <a:r>
              <a:rPr lang="en-US" altLang="zh-TW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oneM2M </a:t>
            </a:r>
            <a:r>
              <a:rPr lang="zh-TW" altLang="en-US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工作平台架構副主席</a:t>
            </a:r>
            <a:endParaRPr lang="en-US" altLang="zh-TW" sz="2000" b="1" dirty="0">
              <a:solidFill>
                <a:srgbClr val="0070C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zh-TW" altLang="zh-TW" sz="1400" b="1" dirty="0">
              <a:solidFill>
                <a:srgbClr val="FF0000"/>
              </a:solidFill>
              <a:latin typeface="Arial Black" pitchFamily="34" charset="0"/>
              <a:ea typeface="新細明體" pitchFamily="18" charset="-120"/>
            </a:endParaRPr>
          </a:p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en-US" altLang="zh-TW" sz="1400" b="1" dirty="0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Senior Researcher, </a:t>
            </a:r>
            <a:r>
              <a:rPr lang="en-US" altLang="zh-TW" sz="1400" b="1" dirty="0" err="1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IoT</a:t>
            </a:r>
            <a:r>
              <a:rPr lang="en-US" altLang="zh-TW" sz="1400" b="1" dirty="0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 Platform Research Center, KETI</a:t>
            </a:r>
          </a:p>
          <a:p>
            <a:pPr marL="285750" indent="-28575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defRPr/>
            </a:pPr>
            <a:r>
              <a:rPr lang="en-US" altLang="zh-TW" sz="2000" b="1" dirty="0" err="1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IoT</a:t>
            </a:r>
            <a:r>
              <a:rPr lang="en-US" altLang="zh-TW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 </a:t>
            </a:r>
            <a:r>
              <a:rPr lang="zh-TW" altLang="en-US" sz="2000" b="1" dirty="0">
                <a:solidFill>
                  <a:srgbClr val="0070C0"/>
                </a:solidFill>
                <a:latin typeface="Calibri" pitchFamily="34" charset="0"/>
                <a:ea typeface="新細明體" pitchFamily="18" charset="-120"/>
                <a:cs typeface="Times New Roman" pitchFamily="18" charset="0"/>
              </a:rPr>
              <a:t>技術技術研究中心高級研究員</a:t>
            </a:r>
            <a:endParaRPr lang="zh-TW" altLang="zh-TW" sz="2000" b="1" dirty="0">
              <a:solidFill>
                <a:srgbClr val="0070C0"/>
              </a:solidFill>
              <a:latin typeface="Calibri" pitchFamily="34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10" name="標題 1"/>
          <p:cNvSpPr txBox="1">
            <a:spLocks/>
          </p:cNvSpPr>
          <p:nvPr/>
        </p:nvSpPr>
        <p:spPr bwMode="auto">
          <a:xfrm>
            <a:off x="488871" y="-26988"/>
            <a:ext cx="906634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3200" b="1" kern="0" dirty="0">
                <a:solidFill>
                  <a:prstClr val="black"/>
                </a:solidFill>
              </a:rPr>
              <a:t>Presenter / VIP information </a:t>
            </a:r>
            <a:endParaRPr kumimoji="1" lang="zh-TW" altLang="en-US" sz="3200" b="1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23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14</a:t>
            </a:fld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723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圓角矩形 10"/>
          <p:cNvSpPr/>
          <p:nvPr/>
        </p:nvSpPr>
        <p:spPr>
          <a:xfrm>
            <a:off x="489454" y="908720"/>
            <a:ext cx="8856034" cy="561662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7633064" y="6769050"/>
            <a:ext cx="231103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5B59338F-E227-4D81-9760-0501D1015EAB}" type="slidenum">
              <a:rPr lang="en-US" altLang="zh-TW" sz="1600" b="0" u="sng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2</a:t>
            </a:fld>
            <a:endParaRPr lang="zh-TW" altLang="zh-TW" sz="1600" b="0" u="sng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7486" y="1268760"/>
            <a:ext cx="8640010" cy="544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defTabSz="449263" eaLnBrk="0" fontAlgn="base" hangingPunct="0">
              <a:spcAft>
                <a:spcPct val="0"/>
              </a:spcAft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Name of Activity</a:t>
            </a:r>
            <a:r>
              <a:rPr lang="en-US" altLang="zh-TW" sz="18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: </a:t>
            </a:r>
            <a:r>
              <a:rPr lang="en-US" altLang="zh-TW" sz="1800" dirty="0" err="1" smtClean="0">
                <a:ea typeface="微軟正黑體" pitchFamily="34" charset="-120"/>
                <a:cs typeface="Arial" pitchFamily="34" charset="0"/>
              </a:rPr>
              <a:t>IoT</a:t>
            </a:r>
            <a:r>
              <a:rPr lang="en-US" altLang="zh-TW" sz="1800" dirty="0" smtClean="0">
                <a:ea typeface="微軟正黑體" pitchFamily="34" charset="-120"/>
                <a:cs typeface="Arial" pitchFamily="34" charset="0"/>
              </a:rPr>
              <a:t> Innovative Network Application Links oneM2M International Technical Seminar </a:t>
            </a:r>
            <a:r>
              <a:rPr lang="en-US" altLang="zh-TW" sz="1800" dirty="0" smtClean="0">
                <a:solidFill>
                  <a:srgbClr val="FF0000"/>
                </a:solidFill>
                <a:ea typeface="微軟正黑體" pitchFamily="34" charset="-120"/>
                <a:cs typeface="Arial" pitchFamily="34" charset="0"/>
              </a:rPr>
              <a:t>( Need confirm)</a:t>
            </a:r>
            <a:endParaRPr lang="en-US" altLang="zh-TW" sz="2200" b="0" dirty="0" smtClean="0">
              <a:solidFill>
                <a:srgbClr val="FF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Time of Activity: </a:t>
            </a: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15</a:t>
            </a:r>
            <a:r>
              <a:rPr lang="en-US" altLang="zh-TW" sz="2200" b="0" baseline="3000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th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of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May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, 201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7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 from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9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: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30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to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16:00PM</a:t>
            </a:r>
            <a:endParaRPr lang="en-US" altLang="zh-TW" sz="2200" b="0" dirty="0" smtClean="0">
              <a:solidFill>
                <a:srgbClr val="FF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ts val="6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Location: </a:t>
            </a:r>
            <a:r>
              <a:rPr lang="en-US" altLang="zh-TW" sz="2200" b="0" dirty="0" err="1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Bellezza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Hotel, Taipei Taiwan </a:t>
            </a:r>
            <a:endParaRPr lang="zh-TW" altLang="zh-TW" sz="2200" b="0" dirty="0" smtClean="0">
              <a:solidFill>
                <a:srgbClr val="00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Co-</a:t>
            </a: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Organizer</a:t>
            </a: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:</a:t>
            </a: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Ministry of Economic Affairs Committee of  Communications Industry Development</a:t>
            </a: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Organizer: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TTA</a:t>
            </a:r>
            <a:r>
              <a:rPr lang="fr-FR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,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ETSI ,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Institute </a:t>
            </a:r>
            <a:r>
              <a:rPr lang="zh-TW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for Information Industry</a:t>
            </a: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Representatives in the fields of industry: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HPE</a:t>
            </a:r>
            <a:r>
              <a:rPr lang="zh-TW" altLang="en-US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Hitachi…..</a:t>
            </a:r>
            <a:r>
              <a:rPr lang="en-US" altLang="zh-TW" sz="2200" b="0" dirty="0" err="1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etc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 </a:t>
            </a:r>
            <a:endParaRPr lang="en-US" altLang="zh-TW" sz="2200" b="0" dirty="0" smtClean="0">
              <a:solidFill>
                <a:srgbClr val="FF0000"/>
              </a:solidFill>
              <a:ea typeface="微軟正黑體" pitchFamily="34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VIP Guests: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5~10 people</a:t>
            </a: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200" dirty="0" smtClean="0">
                <a:solidFill>
                  <a:srgbClr val="3333FF"/>
                </a:solidFill>
                <a:ea typeface="微軟正黑體" pitchFamily="34" charset="-120"/>
                <a:cs typeface="Arial" pitchFamily="34" charset="0"/>
              </a:rPr>
              <a:t>Invite Guests: </a:t>
            </a:r>
            <a:r>
              <a:rPr lang="en-US" altLang="zh-TW" sz="2200" b="0" dirty="0" smtClean="0">
                <a:solidFill>
                  <a:srgbClr val="000000"/>
                </a:solidFill>
                <a:ea typeface="微軟正黑體" pitchFamily="34" charset="-120"/>
                <a:cs typeface="Arial" pitchFamily="34" charset="0"/>
              </a:rPr>
              <a:t>100 people 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144369" y="2555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800" smtClean="0">
                <a:solidFill>
                  <a:srgbClr val="000000"/>
                </a:solidFill>
                <a:cs typeface="Arial" pitchFamily="34" charset="0"/>
              </a:rPr>
              <a:t>Forum in </a:t>
            </a:r>
            <a:r>
              <a:rPr lang="en-US" altLang="zh-TW" sz="2800" smtClean="0">
                <a:solidFill>
                  <a:srgbClr val="000000"/>
                </a:solidFill>
                <a:cs typeface="Arial" pitchFamily="34" charset="0"/>
              </a:rPr>
              <a:t>Taipei </a:t>
            </a:r>
          </a:p>
        </p:txBody>
      </p:sp>
    </p:spTree>
    <p:extLst>
      <p:ext uri="{BB962C8B-B14F-4D97-AF65-F5344CB8AC3E}">
        <p14:creationId xmlns:p14="http://schemas.microsoft.com/office/powerpoint/2010/main" val="396913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sp>
        <p:nvSpPr>
          <p:cNvPr id="5" name="圓角矩形 4"/>
          <p:cNvSpPr/>
          <p:nvPr/>
        </p:nvSpPr>
        <p:spPr>
          <a:xfrm>
            <a:off x="561462" y="908720"/>
            <a:ext cx="8856034" cy="561662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Text Box 1"/>
          <p:cNvSpPr txBox="1">
            <a:spLocks noChangeArrowheads="1"/>
          </p:cNvSpPr>
          <p:nvPr/>
        </p:nvSpPr>
        <p:spPr bwMode="auto">
          <a:xfrm>
            <a:off x="8042570" y="6597650"/>
            <a:ext cx="231103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5B59338F-E227-4D81-9760-0501D1015EAB}" type="slidenum">
              <a:rPr lang="en-US" altLang="zh-TW" sz="1600" b="0" u="sng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3</a:t>
            </a:fld>
            <a:endParaRPr lang="zh-TW" altLang="zh-TW" sz="1600" b="0" u="sng" smtClean="0">
              <a:solidFill>
                <a:srgbClr val="000000"/>
              </a:solidFill>
              <a:latin typeface="Times New Roman" pitchFamily="18" charset="0"/>
              <a:ea typeface="新細明體" pitchFamily="18" charset="-120"/>
              <a:cs typeface="Times New Roman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850657" y="1298002"/>
            <a:ext cx="8926879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defTabSz="449263" eaLnBrk="0" fontAlgn="base" hangingPunct="0">
              <a:spcAft>
                <a:spcPct val="0"/>
              </a:spcAft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Name of Activity</a:t>
            </a:r>
            <a:r>
              <a:rPr lang="en-US" altLang="zh-TW" sz="18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: </a:t>
            </a:r>
            <a:r>
              <a:rPr lang="nl-NL" altLang="zh-TW" sz="1800" dirty="0" smtClean="0">
                <a:ea typeface="新細明體" pitchFamily="18" charset="-120"/>
                <a:cs typeface="Arial" pitchFamily="34" charset="0"/>
              </a:rPr>
              <a:t>oneM2M Interop #4 in </a:t>
            </a:r>
            <a:r>
              <a:rPr lang="nl-NL" altLang="zh-TW" sz="1800" smtClean="0">
                <a:ea typeface="新細明體" pitchFamily="18" charset="-120"/>
                <a:cs typeface="Arial" pitchFamily="34" charset="0"/>
              </a:rPr>
              <a:t>Taiwan </a:t>
            </a:r>
            <a:endParaRPr lang="nl-NL" altLang="zh-TW" sz="1800" smtClean="0">
              <a:ea typeface="新細明體" pitchFamily="18" charset="-120"/>
              <a:cs typeface="Arial" pitchFamily="34" charset="0"/>
            </a:endParaRPr>
          </a:p>
          <a:p>
            <a:pPr defTabSz="449263" eaLnBrk="0" fontAlgn="base" hangingPunct="0">
              <a:spcAft>
                <a:spcPct val="0"/>
              </a:spcAft>
            </a:pPr>
            <a:r>
              <a:rPr lang="zh-TW" altLang="zh-TW" sz="220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Time </a:t>
            </a: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of Activity: 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16</a:t>
            </a:r>
            <a:r>
              <a:rPr lang="en-US" altLang="zh-TW" sz="2200" b="0" baseline="3000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th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~19</a:t>
            </a:r>
            <a:r>
              <a:rPr lang="en-US" altLang="zh-TW" sz="2200" b="0" baseline="3000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th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of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May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, 201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7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 from 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9</a:t>
            </a:r>
            <a:r>
              <a:rPr lang="zh-TW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: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30</a:t>
            </a:r>
            <a:r>
              <a:rPr lang="zh-TW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AM -17:00PM ( Need confirm)</a:t>
            </a:r>
          </a:p>
          <a:p>
            <a:pPr defTabSz="449263" fontAlgn="base">
              <a:spcBef>
                <a:spcPts val="600"/>
              </a:spcBef>
              <a:spcAft>
                <a:spcPts val="60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Location: 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en-US" altLang="zh-TW" sz="2200" b="0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Bellezza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Hotel, Taipei Taiwan </a:t>
            </a:r>
            <a:endParaRPr lang="zh-TW" altLang="zh-TW" sz="2200" b="0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Co-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Organizer</a:t>
            </a: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: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Ministry of Economic Affairs Committee of  Communications Industry Development</a:t>
            </a:r>
          </a:p>
          <a:p>
            <a:pPr defTabSz="449263" fontAlgn="base">
              <a:spcBef>
                <a:spcPts val="600"/>
              </a:spcBef>
              <a:spcAft>
                <a:spcPts val="120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Organizer: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TTA</a:t>
            </a:r>
            <a:r>
              <a:rPr lang="zh-TW" altLang="en-US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ESTI </a:t>
            </a:r>
            <a:r>
              <a:rPr lang="zh-TW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Institute for Information Industry</a:t>
            </a: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Representatives in the fields of industry: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HPE</a:t>
            </a:r>
            <a:r>
              <a:rPr lang="zh-TW" altLang="en-US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、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Hitachi……….</a:t>
            </a:r>
            <a:r>
              <a:rPr lang="en-US" altLang="zh-TW" sz="2200" b="0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etc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</a:t>
            </a:r>
            <a:endParaRPr lang="en-US" altLang="zh-TW" sz="2200" b="0" dirty="0" smtClean="0">
              <a:solidFill>
                <a:srgbClr val="FF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fontAlgn="base">
              <a:spcBef>
                <a:spcPts val="60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Invite </a:t>
            </a:r>
            <a:r>
              <a:rPr lang="en-US" altLang="zh-TW" sz="2200" dirty="0" err="1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Memembers</a:t>
            </a:r>
            <a:r>
              <a:rPr lang="en-US" altLang="zh-TW" sz="2200" dirty="0" smtClean="0">
                <a:solidFill>
                  <a:srgbClr val="3333FF"/>
                </a:solidFill>
                <a:ea typeface="新細明體" pitchFamily="18" charset="-120"/>
                <a:cs typeface="Arial" pitchFamily="34" charset="0"/>
              </a:rPr>
              <a:t>: </a:t>
            </a:r>
            <a:r>
              <a:rPr lang="en-US" altLang="zh-TW" sz="2200" b="0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60~80people </a:t>
            </a:r>
            <a:r>
              <a:rPr lang="en-US" altLang="zh-TW" sz="2200" b="0" dirty="0" smtClean="0">
                <a:solidFill>
                  <a:srgbClr val="FF0000"/>
                </a:solidFill>
                <a:ea typeface="新細明體" pitchFamily="18" charset="-120"/>
                <a:cs typeface="Arial" pitchFamily="34" charset="0"/>
              </a:rPr>
              <a:t>(Need confirm)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2467767" y="185170"/>
            <a:ext cx="559602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Interop </a:t>
            </a: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event #4  </a:t>
            </a: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Taipei </a:t>
            </a:r>
          </a:p>
        </p:txBody>
      </p:sp>
    </p:spTree>
    <p:extLst>
      <p:ext uri="{BB962C8B-B14F-4D97-AF65-F5344CB8AC3E}">
        <p14:creationId xmlns:p14="http://schemas.microsoft.com/office/powerpoint/2010/main" val="34632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4</a:t>
            </a:fld>
            <a:endParaRPr lang="zh-TW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410539"/>
              </p:ext>
            </p:extLst>
          </p:nvPr>
        </p:nvGraphicFramePr>
        <p:xfrm>
          <a:off x="633311" y="836613"/>
          <a:ext cx="8783817" cy="5449053"/>
        </p:xfrm>
        <a:graphic>
          <a:graphicData uri="http://schemas.openxmlformats.org/drawingml/2006/table">
            <a:tbl>
              <a:tblPr firstRow="1" bandRow="1"/>
              <a:tblGrid>
                <a:gridCol w="938424"/>
                <a:gridCol w="1149017"/>
                <a:gridCol w="1868358"/>
                <a:gridCol w="830683"/>
                <a:gridCol w="1332445"/>
                <a:gridCol w="1332445"/>
                <a:gridCol w="1332445"/>
              </a:tblGrid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8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時間</a:t>
                      </a:r>
                      <a:endParaRPr kumimoji="0" lang="en-US" altLang="zh-TW" sz="18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5/14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Sun</a:t>
                      </a: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5/15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Mon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latin typeface="Arial"/>
                          <a:ea typeface="標楷體"/>
                          <a:cs typeface="+mn-cs"/>
                        </a:rPr>
                        <a:t>5/16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kern="1200" dirty="0" smtClean="0">
                          <a:solidFill>
                            <a:schemeClr val="lt1"/>
                          </a:solidFill>
                          <a:latin typeface="Arial"/>
                          <a:ea typeface="標楷體"/>
                          <a:cs typeface="+mn-cs"/>
                        </a:rPr>
                        <a:t>Tue</a:t>
                      </a:r>
                      <a:endParaRPr lang="zh-TW" altLang="en-US" sz="1800" b="1" kern="1200" dirty="0" smtClean="0">
                        <a:solidFill>
                          <a:schemeClr val="lt1"/>
                        </a:solidFill>
                        <a:latin typeface="Arial"/>
                        <a:ea typeface="標楷體"/>
                        <a:cs typeface="+mn-cs"/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5/17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Wed                           </a:t>
                      </a:r>
                      <a:endParaRPr lang="zh-TW" altLang="en-US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5/18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Thu</a:t>
                      </a:r>
                      <a:endParaRPr lang="zh-TW" altLang="en-US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5/19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1" dirty="0" smtClean="0">
                          <a:solidFill>
                            <a:schemeClr val="bg1"/>
                          </a:solidFill>
                        </a:rPr>
                        <a:t>Fir</a:t>
                      </a:r>
                      <a:endParaRPr lang="zh-TW" altLang="en-US" sz="18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</a:t>
                      </a:r>
                      <a:endParaRPr lang="zh-TW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Presenter / VIP </a:t>
                      </a: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Interop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(Include coffee break )</a:t>
                      </a: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altLang="zh-TW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/>
                      <a:endParaRPr lang="en-US" altLang="zh-TW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399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algn="ctr"/>
                      <a:r>
                        <a:rPr lang="en-US" altLang="zh-TW" sz="1800" dirty="0" smtClean="0">
                          <a:solidFill>
                            <a:srgbClr val="FF0000"/>
                          </a:solidFill>
                        </a:rPr>
                        <a:t>Arrival Taiwan</a:t>
                      </a: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Sookhyun</a:t>
                      </a: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399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</a:t>
                      </a: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aeSeung</a:t>
                      </a:r>
                      <a:endParaRPr lang="en-US" altLang="zh-TW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6399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>
                          <a:solidFill>
                            <a:schemeClr val="tx1"/>
                          </a:solidFill>
                        </a:rPr>
                        <a:t>Yamasaki</a:t>
                      </a:r>
                      <a:endParaRPr lang="zh-TW" alt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algn="ctr"/>
                      <a:r>
                        <a:rPr lang="en-US" altLang="zh-TW" sz="1800" dirty="0" smtClean="0"/>
                        <a:t>Lunch</a:t>
                      </a:r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aseline="0" dirty="0" smtClean="0"/>
                        <a:t> 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9142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algn="ctr"/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Rehearsal</a:t>
                      </a:r>
                      <a:endParaRPr lang="zh-TW" altLang="en-US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SeungMyeong</a:t>
                      </a: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JEONG</a:t>
                      </a:r>
                      <a:endParaRPr lang="zh-TW" altLang="en-US" sz="1800" kern="1200" dirty="0" smtClean="0">
                        <a:solidFill>
                          <a:srgbClr val="FF0000"/>
                        </a:solidFill>
                        <a:latin typeface="Arial"/>
                        <a:ea typeface="標楷體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Interop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aseline="0" dirty="0" smtClean="0">
                          <a:solidFill>
                            <a:srgbClr val="FF0000"/>
                          </a:solidFill>
                        </a:rPr>
                        <a:t>(Include coffee break )</a:t>
                      </a:r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4747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PM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Rehearsal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Need confirm</a:t>
                      </a: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9" marR="91449" marT="45692" marB="45692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zh-TW" altLang="en-US" sz="1800" dirty="0" smtClean="0"/>
                    </a:p>
                  </a:txBody>
                  <a:tcPr marL="91441" marR="91441" marT="45696" marB="45696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402708">
                <a:tc>
                  <a:txBody>
                    <a:bodyPr/>
                    <a:lstStyle/>
                    <a:p>
                      <a:endParaRPr lang="zh-TW" altLang="en-US" sz="1800" dirty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dirty="0" smtClean="0"/>
                        <a:t>Rehearsal</a:t>
                      </a: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Need</a:t>
                      </a:r>
                      <a:r>
                        <a:rPr lang="en-US" altLang="zh-TW" sz="18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confirm</a:t>
                      </a:r>
                      <a:endParaRPr lang="en-US" altLang="zh-TW" sz="18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3657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標楷體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sz="1800" dirty="0" smtClean="0"/>
                        <a:t>Welcome Dinner</a:t>
                      </a:r>
                      <a:endParaRPr lang="zh-TW" altLang="en-US" sz="1800" dirty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/>
                    </a:p>
                  </a:txBody>
                  <a:tcPr marL="91428" marR="91428" marT="45703" marB="45703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144369" y="841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Schedule </a:t>
            </a:r>
            <a:r>
              <a:rPr lang="zh-TW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Taipei </a:t>
            </a:r>
          </a:p>
        </p:txBody>
      </p:sp>
    </p:spTree>
    <p:extLst>
      <p:ext uri="{BB962C8B-B14F-4D97-AF65-F5344CB8AC3E}">
        <p14:creationId xmlns:p14="http://schemas.microsoft.com/office/powerpoint/2010/main" val="45089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7633064" y="6597650"/>
            <a:ext cx="231103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0A6E6A31-6B71-46EC-A73B-BA7208D6D891}" type="slidenum">
              <a:rPr lang="en-US" altLang="zh-TW" sz="1600" b="0" u="sng" smtClean="0">
                <a:solidFill>
                  <a:srgbClr val="000000"/>
                </a:solidFill>
                <a:ea typeface="新細明體" pitchFamily="18" charset="-120"/>
              </a:rPr>
              <a:pPr algn="r" defTabSz="449263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5</a:t>
            </a:fld>
            <a:endParaRPr lang="zh-TW" altLang="zh-TW" sz="1600" b="0" u="sng" smtClean="0">
              <a:solidFill>
                <a:srgbClr val="000000"/>
              </a:solidFill>
              <a:ea typeface="新細明體" pitchFamily="18" charset="-120"/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05819"/>
              </p:ext>
            </p:extLst>
          </p:nvPr>
        </p:nvGraphicFramePr>
        <p:xfrm>
          <a:off x="488874" y="993775"/>
          <a:ext cx="8712392" cy="4829176"/>
        </p:xfrm>
        <a:graphic>
          <a:graphicData uri="http://schemas.openxmlformats.org/drawingml/2006/table">
            <a:tbl>
              <a:tblPr/>
              <a:tblGrid>
                <a:gridCol w="1787163"/>
                <a:gridCol w="3448102"/>
                <a:gridCol w="3477127"/>
              </a:tblGrid>
              <a:tr h="54608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Time</a:t>
                      </a:r>
                    </a:p>
                  </a:txBody>
                  <a:tcPr marL="98989" marR="98989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Agenda</a:t>
                      </a:r>
                    </a:p>
                  </a:txBody>
                  <a:tcPr marL="98989" marR="98989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Keynote Speakers</a:t>
                      </a:r>
                    </a:p>
                  </a:txBody>
                  <a:tcPr marL="98989" marR="98989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0334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09:30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10:00 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Reception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85139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10:00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10:05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Greeting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by organizer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Institute for Information Industry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(Need to confirm)</a:t>
                      </a:r>
                    </a:p>
                  </a:txBody>
                  <a:tcPr marL="91431" marR="91431" marT="120044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0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10:05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10:10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All VIP -Formal Photo (For press )</a:t>
                      </a:r>
                      <a:endParaRPr kumimoji="0" lang="zh-TW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8036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10:10 </a:t>
                      </a:r>
                      <a:r>
                        <a:rPr kumimoji="0" lang="zh-TW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10:50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lang="en-US" altLang="zh-TW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Introduction of oneM2M Certification </a:t>
                      </a: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TTA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lang="en-US" altLang="zh-TW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Sookhyun</a:t>
                      </a: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179670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8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10:50 </a:t>
                      </a: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11:30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65401" marR="65401" marT="8891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JaeSeung</a:t>
                      </a:r>
                      <a:endParaRPr lang="en-US" altLang="zh-TW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65401" marR="65401" marT="8891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9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11:30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11:40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Break</a:t>
                      </a:r>
                    </a:p>
                  </a:txBody>
                  <a:tcPr marL="91431" marR="91431" marT="166203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17546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11:40 </a:t>
                      </a:r>
                      <a:r>
                        <a:rPr kumimoji="0" 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12:20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oneM2M Standardization Activities toward Market Adoption </a:t>
                      </a: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31" marR="91431" marT="45733" marB="45733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dirty="0" smtClean="0">
                          <a:solidFill>
                            <a:schemeClr val="tx1"/>
                          </a:solidFill>
                        </a:rPr>
                        <a:t>Yamasaki San</a:t>
                      </a: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1" marR="91431" marT="120059" marB="45733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92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12:20 </a:t>
                      </a:r>
                      <a:r>
                        <a:rPr kumimoji="0" 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13:30</a:t>
                      </a:r>
                    </a:p>
                  </a:txBody>
                  <a:tcPr marL="91431" marR="91431" marT="45728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Lunch</a:t>
                      </a:r>
                    </a:p>
                  </a:txBody>
                  <a:tcPr marL="91431" marR="91431" marT="108197" marB="45728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 Box 79"/>
          <p:cNvSpPr txBox="1">
            <a:spLocks noChangeArrowheads="1"/>
          </p:cNvSpPr>
          <p:nvPr/>
        </p:nvSpPr>
        <p:spPr bwMode="auto">
          <a:xfrm>
            <a:off x="2144369" y="841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Agenda </a:t>
            </a:r>
            <a:endParaRPr lang="en-US" altLang="zh-TW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79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6</a:t>
            </a:fld>
            <a:endParaRPr lang="zh-TW" altLang="en-US" dirty="0"/>
          </a:p>
        </p:txBody>
      </p:sp>
      <p:graphicFrame>
        <p:nvGraphicFramePr>
          <p:cNvPr id="5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638373"/>
              </p:ext>
            </p:extLst>
          </p:nvPr>
        </p:nvGraphicFramePr>
        <p:xfrm>
          <a:off x="201581" y="981075"/>
          <a:ext cx="9488554" cy="4282124"/>
        </p:xfrm>
        <a:graphic>
          <a:graphicData uri="http://schemas.openxmlformats.org/drawingml/2006/table">
            <a:tbl>
              <a:tblPr/>
              <a:tblGrid>
                <a:gridCol w="1946376"/>
                <a:gridCol w="3755283"/>
                <a:gridCol w="3786895"/>
              </a:tblGrid>
              <a:tr h="57799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Time</a:t>
                      </a:r>
                    </a:p>
                  </a:txBody>
                  <a:tcPr marL="98980" marR="98980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Agenda</a:t>
                      </a:r>
                    </a:p>
                  </a:txBody>
                  <a:tcPr marL="98980" marR="98980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zh-TW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Keynote Speakers</a:t>
                      </a:r>
                    </a:p>
                  </a:txBody>
                  <a:tcPr marL="98980" marR="98980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85201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13:30 </a:t>
                      </a: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14:10 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lang="en-US" altLang="zh-TW" sz="1600" dirty="0" err="1" smtClean="0"/>
                        <a:t>Seung</a:t>
                      </a:r>
                      <a:r>
                        <a:rPr lang="en-US" altLang="zh-TW" sz="1600" dirty="0" smtClean="0"/>
                        <a:t> </a:t>
                      </a:r>
                      <a:r>
                        <a:rPr lang="en-US" altLang="zh-TW" sz="1600" dirty="0" err="1" smtClean="0"/>
                        <a:t>Myeong</a:t>
                      </a:r>
                      <a:r>
                        <a:rPr lang="en-US" altLang="zh-TW" sz="1600" baseline="0" dirty="0" smtClean="0"/>
                        <a:t> </a:t>
                      </a:r>
                      <a:r>
                        <a:rPr lang="en-US" altLang="zh-TW" sz="1600" dirty="0" smtClean="0"/>
                        <a:t>JEONG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lang="en-US" altLang="zh-TW" sz="1600" dirty="0" smtClean="0"/>
                        <a:t> </a:t>
                      </a: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(need confirm)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22" marR="91422" marT="120048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14:10 </a:t>
                      </a:r>
                      <a:r>
                        <a:rPr kumimoji="0" 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14:50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endParaRPr kumimoji="0" lang="zh-TW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Need confirm</a:t>
                      </a:r>
                      <a:endParaRPr kumimoji="0" lang="zh-TW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88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14:50 </a:t>
                      </a:r>
                      <a:r>
                        <a:rPr kumimoji="0" lang="zh-TW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15:00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Break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7" marR="91437" marT="179665" marB="45727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6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  <a:defRPr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15:00 </a:t>
                      </a:r>
                      <a:r>
                        <a:rPr kumimoji="0" lang="zh-TW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 15:40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zh-TW" altLang="zh-TW" sz="1600" b="1" i="0" u="sng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65395" marR="65395" marT="8892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dirty="0" smtClean="0">
                          <a:solidFill>
                            <a:srgbClr val="FF0000"/>
                          </a:solidFill>
                        </a:rPr>
                        <a:t>Need confirm</a:t>
                      </a:r>
                    </a:p>
                  </a:txBody>
                  <a:tcPr marL="65395" marR="65395" marT="8892" marB="0" anchor="ctr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00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15:40-16:00</a:t>
                      </a: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Q&amp;A / Photos  </a:t>
                      </a:r>
                    </a:p>
                  </a:txBody>
                  <a:tcPr marL="91422" marR="91422" marT="166209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5363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altLang="zh-TW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  <a:ea typeface="新細明體" charset="-120"/>
                          <a:cs typeface="Times New Roman" pitchFamily="18" charset="0"/>
                        </a:rPr>
                        <a:t>Close Meeting / All Speakers &amp; III </a:t>
                      </a:r>
                      <a:endParaRPr kumimoji="0" lang="zh-TW" altLang="zh-TW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ea typeface="新細明體" charset="-120"/>
                        <a:cs typeface="Times New Roman" pitchFamily="18" charset="0"/>
                      </a:endParaRPr>
                    </a:p>
                  </a:txBody>
                  <a:tcPr marL="91422" marR="91422" marT="45735" marB="45735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37" marR="91437" marT="120055" marB="45732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13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endParaRPr kumimoji="0" lang="en-US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91422" marR="91422" marT="45730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  <a:tab pos="8985250" algn="l"/>
                          <a:tab pos="9434513" algn="l"/>
                        </a:tabLst>
                      </a:pPr>
                      <a:r>
                        <a:rPr kumimoji="0" 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VIP Welcome Dinner </a:t>
                      </a:r>
                    </a:p>
                  </a:txBody>
                  <a:tcPr marL="91422" marR="91422" marT="108201" marB="45730" anchor="ctr" horzOverflow="overflow">
                    <a:lnL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 Box 79"/>
          <p:cNvSpPr txBox="1">
            <a:spLocks noChangeArrowheads="1"/>
          </p:cNvSpPr>
          <p:nvPr/>
        </p:nvSpPr>
        <p:spPr bwMode="auto">
          <a:xfrm>
            <a:off x="2144369" y="84143"/>
            <a:ext cx="5775986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zh-TW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Agenda </a:t>
            </a:r>
            <a:endParaRPr lang="en-US" altLang="zh-TW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02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7</a:t>
            </a:fld>
            <a:endParaRPr lang="zh-TW" altLang="en-US" dirty="0"/>
          </a:p>
        </p:txBody>
      </p:sp>
      <p:sp>
        <p:nvSpPr>
          <p:cNvPr id="10" name="Text Box 79"/>
          <p:cNvSpPr txBox="1">
            <a:spLocks noChangeArrowheads="1"/>
          </p:cNvSpPr>
          <p:nvPr/>
        </p:nvSpPr>
        <p:spPr bwMode="auto">
          <a:xfrm>
            <a:off x="2361821" y="96845"/>
            <a:ext cx="564583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Interop TP#4 Location </a:t>
            </a:r>
          </a:p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Bellezza Hotel  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215869" y="969970"/>
            <a:ext cx="210468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Hotel out side view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904624" y="969970"/>
            <a:ext cx="1912631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Hotel night view  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260273" y="4138620"/>
            <a:ext cx="162692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Interop Room 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374343" y="969970"/>
            <a:ext cx="1695178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Meeting Room </a:t>
            </a:r>
          </a:p>
        </p:txBody>
      </p:sp>
      <p:pic>
        <p:nvPicPr>
          <p:cNvPr id="15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22" y="1809757"/>
            <a:ext cx="2984022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152" y="1809757"/>
            <a:ext cx="2841170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894" y="1809757"/>
            <a:ext cx="2977673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圖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946" y="4724400"/>
            <a:ext cx="6148989" cy="2033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215869" y="1484313"/>
            <a:ext cx="27792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smtClean="0">
                <a:solidFill>
                  <a:srgbClr val="FF0000"/>
                </a:solidFill>
                <a:latin typeface="Arial Black" pitchFamily="34" charset="0"/>
                <a:ea typeface="新細明體" pitchFamily="18" charset="-120"/>
              </a:rPr>
              <a:t>http://bellezza.com.tw</a:t>
            </a:r>
            <a:r>
              <a:rPr lang="en-US" altLang="zh-TW" sz="1200" b="1" u="sng" smtClean="0">
                <a:solidFill>
                  <a:srgbClr val="FFFFFF"/>
                </a:solidFill>
                <a:latin typeface="Arial Black" pitchFamily="34" charset="0"/>
                <a:ea typeface="新細明體" pitchFamily="18" charset="-120"/>
              </a:rPr>
              <a:t>/</a:t>
            </a:r>
            <a:endParaRPr lang="zh-TW" altLang="en-US" sz="1200" b="1" u="sng" smtClean="0">
              <a:solidFill>
                <a:srgbClr val="FFFFFF"/>
              </a:solidFill>
              <a:latin typeface="Arial Black" pitchFamily="34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208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57144" y="2586045"/>
            <a:ext cx="8169288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600" b="1" dirty="0" smtClean="0">
                <a:solidFill>
                  <a:srgbClr val="000000"/>
                </a:solidFill>
                <a:latin typeface="Arial Black" pitchFamily="34" charset="0"/>
                <a:ea typeface="新細明體" pitchFamily="18" charset="-120"/>
              </a:rPr>
              <a:t>Address: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No.123, </a:t>
            </a:r>
            <a:r>
              <a:rPr lang="en-US" altLang="zh-TW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Lequn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3rd Rd., </a:t>
            </a:r>
            <a:r>
              <a:rPr lang="en-US" altLang="zh-TW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Zhongshan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District, Taipei City 104, Taiwan (R.O.C.)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sz="1600" b="1" dirty="0" smtClean="0">
              <a:solidFill>
                <a:srgbClr val="00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600" b="1" dirty="0" smtClean="0">
                <a:solidFill>
                  <a:srgbClr val="000000"/>
                </a:solidFill>
                <a:latin typeface="Arial Black" pitchFamily="34" charset="0"/>
                <a:ea typeface="新細明體" pitchFamily="18" charset="-120"/>
              </a:rPr>
              <a:t>Tel:</a:t>
            </a:r>
            <a:r>
              <a:rPr lang="en-US" altLang="zh-TW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+886-2-8501-1112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b="1" dirty="0" smtClean="0">
              <a:solidFill>
                <a:srgbClr val="00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latin typeface="Arial Black" pitchFamily="34" charset="0"/>
                <a:ea typeface="新細明體" pitchFamily="18" charset="-120"/>
              </a:rPr>
              <a:t>Latitude and longitude: 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25°04'59.1"N 121°33'17.5"E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                                                         25.083080, 121.554867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Transportation  Concern 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TW" b="1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Arrival Airport: 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1. CKS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  <a:sym typeface="Wingdings" pitchFamily="2" charset="2"/>
              </a:rPr>
              <a:t> Hotel  (45 mins from Cab )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2. SUNG </a:t>
            </a:r>
            <a:r>
              <a:rPr lang="en-US" altLang="zh-TW" b="1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SHAN</a:t>
            </a:r>
            <a:r>
              <a:rPr lang="en-US" altLang="zh-TW" b="1" dirty="0" err="1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  <a:sym typeface="Wingdings" pitchFamily="2" charset="2"/>
              </a:rPr>
              <a:t>Hotel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  <a:sym typeface="Wingdings" pitchFamily="2" charset="2"/>
              </a:rPr>
              <a:t>  </a:t>
            </a:r>
            <a:r>
              <a:rPr lang="en-US" altLang="zh-TW" b="1" dirty="0" smtClean="0">
                <a:solidFill>
                  <a:srgbClr val="000000"/>
                </a:solidFill>
                <a:ea typeface="新細明體" pitchFamily="18" charset="-120"/>
                <a:cs typeface="Arial" pitchFamily="34" charset="0"/>
              </a:rPr>
              <a:t>(15 mins from cab)</a:t>
            </a: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b="1" dirty="0" smtClean="0">
              <a:solidFill>
                <a:srgbClr val="000000"/>
              </a:solidFill>
              <a:latin typeface="Arial Black" pitchFamily="34" charset="0"/>
              <a:ea typeface="新細明體" pitchFamily="18" charset="-12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zh-TW" altLang="en-US" dirty="0" smtClean="0">
              <a:solidFill>
                <a:srgbClr val="000000"/>
              </a:solidFill>
              <a:ea typeface="新細明體" pitchFamily="18" charset="-120"/>
              <a:cs typeface="Arial" pitchFamily="34" charset="0"/>
            </a:endParaRPr>
          </a:p>
        </p:txBody>
      </p: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3009421" y="44457"/>
            <a:ext cx="450777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800" b="1" dirty="0" err="1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Bellezza</a:t>
            </a:r>
            <a:r>
              <a:rPr lang="en-US" altLang="zh-TW" sz="2800" b="1" dirty="0" smtClean="0">
                <a:solidFill>
                  <a:srgbClr val="000000"/>
                </a:solidFill>
                <a:latin typeface="Times New Roman" pitchFamily="18" charset="0"/>
                <a:ea typeface="新細明體" pitchFamily="18" charset="-120"/>
                <a:cs typeface="Times New Roman" pitchFamily="18" charset="0"/>
              </a:rPr>
              <a:t> Hotel Information  </a:t>
            </a:r>
          </a:p>
        </p:txBody>
      </p:sp>
      <p:pic>
        <p:nvPicPr>
          <p:cNvPr id="7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175" y="692993"/>
            <a:ext cx="2984022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01" y="692993"/>
            <a:ext cx="2841170" cy="1781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415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D923-F43A-49A9-AC82-B0527E9D4E36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pic>
        <p:nvPicPr>
          <p:cNvPr id="5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12" y="1268413"/>
            <a:ext cx="3528446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49169" y="849314"/>
            <a:ext cx="232055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Buffet Type 1  </a:t>
            </a:r>
          </a:p>
        </p:txBody>
      </p:sp>
      <p:pic>
        <p:nvPicPr>
          <p:cNvPr id="7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23" y="1244600"/>
            <a:ext cx="350781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53797" y="819151"/>
            <a:ext cx="377129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Round table share  Type 2  </a:t>
            </a:r>
          </a:p>
        </p:txBody>
      </p:sp>
      <p:pic>
        <p:nvPicPr>
          <p:cNvPr id="9" name="圖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15" y="4149732"/>
            <a:ext cx="3455433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19" y="4246563"/>
            <a:ext cx="3455434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49184" y="3778255"/>
            <a:ext cx="2887199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box  for Veg Type 3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112522" y="3794126"/>
            <a:ext cx="309830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box  for  Meat Type 4  </a:t>
            </a:r>
          </a:p>
        </p:txBody>
      </p:sp>
      <p:sp>
        <p:nvSpPr>
          <p:cNvPr id="13" name="Text Box 79"/>
          <p:cNvSpPr txBox="1">
            <a:spLocks noChangeArrowheads="1"/>
          </p:cNvSpPr>
          <p:nvPr/>
        </p:nvSpPr>
        <p:spPr bwMode="auto">
          <a:xfrm>
            <a:off x="1785652" y="212725"/>
            <a:ext cx="669500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 b="1">
                <a:solidFill>
                  <a:srgbClr val="002060"/>
                </a:solidFill>
                <a:latin typeface="Arial" pitchFamily="34" charset="0"/>
                <a:ea typeface="標楷體" pitchFamily="65" charset="-120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itchFamily="34" charset="0"/>
                <a:ea typeface="標楷體" pitchFamily="65" charset="-120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C0504D"/>
                </a:solidFill>
                <a:latin typeface="Arial" pitchFamily="34" charset="0"/>
                <a:ea typeface="標楷體" pitchFamily="65" charset="-120"/>
              </a:defRPr>
            </a:lvl9pPr>
          </a:lstStyle>
          <a:p>
            <a:pPr algn="ctr" defTabSz="449263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zh-TW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Lunch type for Interop </a:t>
            </a:r>
            <a:r>
              <a:rPr lang="en-US" altLang="zh-TW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(need confirm) </a:t>
            </a:r>
          </a:p>
        </p:txBody>
      </p:sp>
    </p:spTree>
    <p:extLst>
      <p:ext uri="{BB962C8B-B14F-4D97-AF65-F5344CB8AC3E}">
        <p14:creationId xmlns:p14="http://schemas.microsoft.com/office/powerpoint/2010/main" val="140362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「NFC服務辨識標章創意設計競賽」草案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848</Words>
  <Application>Microsoft Office PowerPoint</Application>
  <PresentationFormat>A4 Paper (210x297 mm)</PresentationFormat>
  <Paragraphs>183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 Unicode MS</vt:lpstr>
      <vt:lpstr>標楷體</vt:lpstr>
      <vt:lpstr>微軟正黑體</vt:lpstr>
      <vt:lpstr>新細明體</vt:lpstr>
      <vt:lpstr>Arial</vt:lpstr>
      <vt:lpstr>Arial Black</vt:lpstr>
      <vt:lpstr>Calibri</vt:lpstr>
      <vt:lpstr>Times New Roman</vt:lpstr>
      <vt:lpstr>Wingdings</vt:lpstr>
      <vt:lpstr>華康中黑體</vt:lpstr>
      <vt:lpstr>Office 佈景主題</vt:lpstr>
      <vt:lpstr>1_「NFC服務辨識標章創意設計競賽」草案v1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Presenter / VIP information </vt:lpstr>
      <vt:lpstr>Mr. Norikazu Yamasaki, KDDI Corporation (TTC)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 投影片模板</dc:title>
  <dc:creator>許竣淵</dc:creator>
  <cp:lastModifiedBy>Laurent Velez</cp:lastModifiedBy>
  <cp:revision>51</cp:revision>
  <cp:lastPrinted>2016-10-13T08:40:55Z</cp:lastPrinted>
  <dcterms:created xsi:type="dcterms:W3CDTF">2016-10-03T03:20:05Z</dcterms:created>
  <dcterms:modified xsi:type="dcterms:W3CDTF">2017-03-31T06:39:36Z</dcterms:modified>
</cp:coreProperties>
</file>